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</p:sldMasterIdLst>
  <p:notesMasterIdLst>
    <p:notesMasterId r:id="rId29"/>
  </p:notesMasterIdLst>
  <p:sldIdLst>
    <p:sldId id="256" r:id="rId2"/>
    <p:sldId id="258" r:id="rId3"/>
    <p:sldId id="278" r:id="rId4"/>
    <p:sldId id="271" r:id="rId5"/>
    <p:sldId id="282" r:id="rId6"/>
    <p:sldId id="305" r:id="rId7"/>
    <p:sldId id="306" r:id="rId8"/>
    <p:sldId id="307" r:id="rId9"/>
    <p:sldId id="272" r:id="rId10"/>
    <p:sldId id="283" r:id="rId11"/>
    <p:sldId id="308" r:id="rId12"/>
    <p:sldId id="309" r:id="rId13"/>
    <p:sldId id="310" r:id="rId14"/>
    <p:sldId id="311" r:id="rId15"/>
    <p:sldId id="314" r:id="rId16"/>
    <p:sldId id="312" r:id="rId17"/>
    <p:sldId id="313" r:id="rId18"/>
    <p:sldId id="325" r:id="rId19"/>
    <p:sldId id="324" r:id="rId20"/>
    <p:sldId id="322" r:id="rId21"/>
    <p:sldId id="323" r:id="rId22"/>
    <p:sldId id="315" r:id="rId23"/>
    <p:sldId id="316" r:id="rId24"/>
    <p:sldId id="317" r:id="rId25"/>
    <p:sldId id="318" r:id="rId26"/>
    <p:sldId id="319" r:id="rId27"/>
    <p:sldId id="320" r:id="rId28"/>
  </p:sldIdLst>
  <p:sldSz cx="9144000" cy="6858000" type="screen4x3"/>
  <p:notesSz cx="6858000" cy="9144000"/>
  <p:embeddedFontLst>
    <p:embeddedFont>
      <p:font typeface="Bebas Neue" panose="020B0604020202020204" charset="0"/>
      <p:regular r:id="rId30"/>
    </p:embeddedFont>
    <p:embeddedFont>
      <p:font typeface="Calibri" panose="020F0502020204030204" pitchFamily="34" charset="0"/>
      <p:regular r:id="rId31"/>
      <p:bold r:id="rId32"/>
      <p:italic r:id="rId33"/>
      <p:boldItalic r:id="rId34"/>
    </p:embeddedFont>
    <p:embeddedFont>
      <p:font typeface="Consolas" panose="020B0609020204030204" pitchFamily="49" charset="0"/>
      <p:regular r:id="rId35"/>
      <p:bold r:id="rId36"/>
      <p:italic r:id="rId37"/>
      <p:boldItalic r:id="rId38"/>
    </p:embeddedFont>
    <p:embeddedFont>
      <p:font typeface="Franklin Gothic" panose="020B0604020202020204" charset="0"/>
      <p:regular r:id="rId39"/>
      <p:bold r:id="rId40"/>
      <p:italic r:id="rId41"/>
      <p:boldItalic r:id="rId42"/>
    </p:embeddedFont>
    <p:embeddedFont>
      <p:font typeface="Roboto" panose="020B0604020202020204" charset="0"/>
      <p:regular r:id="rId43"/>
      <p:bold r:id="rId44"/>
      <p:italic r:id="rId45"/>
      <p:boldItalic r:id="rId46"/>
    </p:embeddedFont>
    <p:embeddedFont>
      <p:font typeface="Roboto Condensed" panose="020B0604020202020204" charset="0"/>
      <p:regular r:id="rId47"/>
      <p:bold r:id="rId48"/>
      <p:italic r:id="rId49"/>
      <p:boldItalic r:id="rId50"/>
    </p:embeddedFont>
    <p:embeddedFont>
      <p:font typeface="Roboto Mono" panose="020B0604020202020204" charset="0"/>
      <p:regular r:id="rId51"/>
      <p:bold r:id="rId52"/>
      <p:italic r:id="rId53"/>
      <p:boldItalic r:id="rId5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p15="http://schemas.microsoft.com/office/powerpoint/2012/main" xmlns="" roundtripDataSignature="AMtx7mjw9zgzrc7XLCPNiWnFvaswxTFPtg==" r:id="rId73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Osvaldo alfredo Rodriguez Veas" initials="" lastIdx="3" clrIdx="0"/>
  <p:cmAuthor id="1" name="Sandra Olea" initials="SO" lastIdx="1" clrIdx="1">
    <p:extLst>
      <p:ext uri="{19B8F6BF-5375-455C-9EA6-DF929625EA0E}">
        <p15:presenceInfo xmlns:p15="http://schemas.microsoft.com/office/powerpoint/2012/main" userId="53491f2ffc4a859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189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Estilo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Estilo oscuro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3296810-A885-4BE3-A3E7-6D5BEEA58F35}" styleName="Estilo medio 2 - Énfasis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E9639D4-E3E2-4D34-9284-5A2195B3D0D7}" styleName="Estilo claro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089"/>
    <p:restoredTop sz="94631"/>
  </p:normalViewPr>
  <p:slideViewPr>
    <p:cSldViewPr snapToGrid="0" snapToObjects="1">
      <p:cViewPr varScale="1">
        <p:scale>
          <a:sx n="72" d="100"/>
          <a:sy n="72" d="100"/>
        </p:scale>
        <p:origin x="156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0.fntdata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font" Target="fonts/font13.fntdata"/><Relationship Id="rId47" Type="http://schemas.openxmlformats.org/officeDocument/2006/relationships/font" Target="fonts/font18.fntdata"/><Relationship Id="rId50" Type="http://schemas.openxmlformats.org/officeDocument/2006/relationships/font" Target="fonts/font21.fntdata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notesMaster" Target="notesMasters/notesMaster1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font" Target="fonts/font16.fntdata"/><Relationship Id="rId53" Type="http://schemas.openxmlformats.org/officeDocument/2006/relationships/font" Target="fonts/font24.fntdata"/><Relationship Id="rId74" Type="http://schemas.openxmlformats.org/officeDocument/2006/relationships/commentAuthors" Target="commentAuthor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font" Target="fonts/font14.fntdata"/><Relationship Id="rId48" Type="http://schemas.openxmlformats.org/officeDocument/2006/relationships/font" Target="fonts/font19.fntdata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2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46" Type="http://schemas.openxmlformats.org/officeDocument/2006/relationships/font" Target="fonts/font17.fntdata"/><Relationship Id="rId20" Type="http://schemas.openxmlformats.org/officeDocument/2006/relationships/slide" Target="slides/slide19.xml"/><Relationship Id="rId41" Type="http://schemas.openxmlformats.org/officeDocument/2006/relationships/font" Target="fonts/font12.fntdata"/><Relationship Id="rId54" Type="http://schemas.openxmlformats.org/officeDocument/2006/relationships/font" Target="fonts/font25.fntdata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49" Type="http://schemas.openxmlformats.org/officeDocument/2006/relationships/font" Target="fonts/font20.fntdata"/><Relationship Id="rId10" Type="http://schemas.openxmlformats.org/officeDocument/2006/relationships/slide" Target="slides/slide9.xml"/><Relationship Id="rId31" Type="http://schemas.openxmlformats.org/officeDocument/2006/relationships/font" Target="fonts/font2.fntdata"/><Relationship Id="rId44" Type="http://schemas.openxmlformats.org/officeDocument/2006/relationships/font" Target="fonts/font15.fntdata"/><Relationship Id="rId52" Type="http://schemas.openxmlformats.org/officeDocument/2006/relationships/font" Target="fonts/font23.fntdata"/><Relationship Id="rId73" Type="http://customschemas.google.com/relationships/presentationmetadata" Target="metadata"/><Relationship Id="rId7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7144745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63392f1e7f_0_4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63392f1e7f_0_4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95701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63392f1e7f_0_5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63392f1e7f_0_5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78135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 userDrawn="1">
  <p:cSld name="TITLE">
    <p:bg>
      <p:bgPr>
        <a:solidFill>
          <a:schemeClr val="dk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-1" y="0"/>
            <a:ext cx="4629587" cy="6858000"/>
          </a:xfrm>
          <a:custGeom>
            <a:avLst/>
            <a:gdLst/>
            <a:ahLst/>
            <a:cxnLst/>
            <a:rect l="l" t="t" r="r" b="b"/>
            <a:pathLst>
              <a:path w="6172782" h="6858000" extrusionOk="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" name="Google Shape;11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0" y="11958"/>
            <a:ext cx="4518116" cy="6840855"/>
          </a:xfrm>
          <a:custGeom>
            <a:avLst/>
            <a:gdLst/>
            <a:ahLst/>
            <a:cxnLst/>
            <a:rect l="l" t="t" r="r" b="b"/>
            <a:pathLst>
              <a:path w="6024154" h="6858000" extrusionOk="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90123" y="212270"/>
            <a:ext cx="3748263" cy="586221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5284700" y="5620875"/>
            <a:ext cx="3603900" cy="873900"/>
          </a:xfrm>
          <a:prstGeom prst="rect">
            <a:avLst/>
          </a:prstGeom>
          <a:solidFill>
            <a:srgbClr val="DE3075"/>
          </a:solidFill>
          <a:ln>
            <a:noFill/>
          </a:ln>
        </p:spPr>
        <p:txBody>
          <a:bodyPr spcFirstLastPara="1" wrap="square" lIns="91425" tIns="0" rIns="182875" bIns="0" anchor="t" anchorCtr="0">
            <a:noAutofit/>
          </a:bodyPr>
          <a:lstStyle>
            <a:lvl1pPr lvl="0" algn="r" rtl="0">
              <a:spcBef>
                <a:spcPts val="1000"/>
              </a:spcBef>
              <a:spcAft>
                <a:spcPts val="0"/>
              </a:spcAft>
              <a:buNone/>
              <a:defRPr sz="4800" b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r" rtl="0">
              <a:spcBef>
                <a:spcPts val="1000"/>
              </a:spcBef>
              <a:spcAft>
                <a:spcPts val="0"/>
              </a:spcAft>
              <a:buNone/>
              <a:defRPr sz="4800" b="1">
                <a:solidFill>
                  <a:srgbClr val="FFFFFF"/>
                </a:solidFill>
              </a:defRPr>
            </a:lvl2pPr>
            <a:lvl3pPr lvl="2" algn="r" rtl="0">
              <a:spcBef>
                <a:spcPts val="1000"/>
              </a:spcBef>
              <a:spcAft>
                <a:spcPts val="0"/>
              </a:spcAft>
              <a:buNone/>
              <a:defRPr sz="4800" b="1">
                <a:solidFill>
                  <a:srgbClr val="FFFFFF"/>
                </a:solidFill>
              </a:defRPr>
            </a:lvl3pPr>
            <a:lvl4pPr lvl="3" algn="r" rtl="0">
              <a:spcBef>
                <a:spcPts val="1000"/>
              </a:spcBef>
              <a:spcAft>
                <a:spcPts val="0"/>
              </a:spcAft>
              <a:buNone/>
              <a:defRPr sz="4800" b="1">
                <a:solidFill>
                  <a:srgbClr val="FFFFFF"/>
                </a:solidFill>
              </a:defRPr>
            </a:lvl4pPr>
            <a:lvl5pPr lvl="4" algn="r" rtl="0">
              <a:spcBef>
                <a:spcPts val="1000"/>
              </a:spcBef>
              <a:spcAft>
                <a:spcPts val="0"/>
              </a:spcAft>
              <a:buNone/>
              <a:defRPr sz="4800" b="1">
                <a:solidFill>
                  <a:srgbClr val="FFFFFF"/>
                </a:solidFill>
              </a:defRPr>
            </a:lvl5pPr>
            <a:lvl6pPr lvl="5" algn="r" rtl="0">
              <a:spcBef>
                <a:spcPts val="1000"/>
              </a:spcBef>
              <a:spcAft>
                <a:spcPts val="0"/>
              </a:spcAft>
              <a:buNone/>
              <a:defRPr sz="4800" b="1">
                <a:solidFill>
                  <a:srgbClr val="FFFFFF"/>
                </a:solidFill>
              </a:defRPr>
            </a:lvl6pPr>
            <a:lvl7pPr lvl="6" algn="r" rtl="0">
              <a:spcBef>
                <a:spcPts val="1000"/>
              </a:spcBef>
              <a:spcAft>
                <a:spcPts val="0"/>
              </a:spcAft>
              <a:buNone/>
              <a:defRPr sz="4800" b="1">
                <a:solidFill>
                  <a:srgbClr val="FFFFFF"/>
                </a:solidFill>
              </a:defRPr>
            </a:lvl7pPr>
            <a:lvl8pPr lvl="7" algn="r" rtl="0">
              <a:spcBef>
                <a:spcPts val="1000"/>
              </a:spcBef>
              <a:spcAft>
                <a:spcPts val="0"/>
              </a:spcAft>
              <a:buNone/>
              <a:defRPr sz="4800" b="1">
                <a:solidFill>
                  <a:srgbClr val="FFFFFF"/>
                </a:solidFill>
              </a:defRPr>
            </a:lvl8pPr>
            <a:lvl9pPr lvl="8" algn="r" rtl="0">
              <a:spcBef>
                <a:spcPts val="1000"/>
              </a:spcBef>
              <a:spcAft>
                <a:spcPts val="0"/>
              </a:spcAft>
              <a:buNone/>
              <a:defRPr sz="48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13;p2">
            <a:extLst>
              <a:ext uri="{FF2B5EF4-FFF2-40B4-BE49-F238E27FC236}">
                <a16:creationId xmlns:a16="http://schemas.microsoft.com/office/drawing/2014/main" id="{64854533-8DCC-1C49-8946-547AD8D471A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993775" y="2487700"/>
            <a:ext cx="4894800" cy="28911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66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5600"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5600"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5600"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5600"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5600"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5600"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5600"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5600"/>
            </a:lvl9pPr>
          </a:lstStyle>
          <a:p>
            <a:endParaRPr lang="es-ES_tradnl" noProof="0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EC7D9485-9D22-5647-86A2-61337F2EBDA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60387" y="2634922"/>
            <a:ext cx="8023225" cy="2275770"/>
          </a:xfrm>
          <a:prstGeom prst="rect">
            <a:avLst/>
          </a:prstGeom>
        </p:spPr>
        <p:txBody>
          <a:bodyPr anchor="ctr"/>
          <a:lstStyle>
            <a:lvl1pPr marL="50800" indent="0" algn="ctr">
              <a:buNone/>
              <a:defRPr sz="40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endParaRPr lang="es-ES_tradnl" dirty="0"/>
          </a:p>
        </p:txBody>
      </p:sp>
      <p:pic>
        <p:nvPicPr>
          <p:cNvPr id="6" name="Google Shape;12;p2">
            <a:extLst>
              <a:ext uri="{FF2B5EF4-FFF2-40B4-BE49-F238E27FC236}">
                <a16:creationId xmlns:a16="http://schemas.microsoft.com/office/drawing/2014/main" id="{0D343A73-BC54-BF4C-A259-A0C913A07BC0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6179349" y="392750"/>
            <a:ext cx="2759037" cy="45962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Marcador de texto 4">
            <a:extLst>
              <a:ext uri="{FF2B5EF4-FFF2-40B4-BE49-F238E27FC236}">
                <a16:creationId xmlns:a16="http://schemas.microsoft.com/office/drawing/2014/main" id="{A2F63D34-FBAE-5442-A997-D0933D82866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60387" y="1632286"/>
            <a:ext cx="8023225" cy="665749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marL="50800" indent="0" algn="ctr">
              <a:buNone/>
              <a:defRPr sz="28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endParaRPr lang="es-ES_tradnl" dirty="0"/>
          </a:p>
        </p:txBody>
      </p:sp>
      <p:sp>
        <p:nvSpPr>
          <p:cNvPr id="11" name="Google Shape;165;p24">
            <a:extLst>
              <a:ext uri="{FF2B5EF4-FFF2-40B4-BE49-F238E27FC236}">
                <a16:creationId xmlns:a16="http://schemas.microsoft.com/office/drawing/2014/main" id="{ED241A5B-D2F8-1D45-8F9D-D1D4B48E7814}"/>
              </a:ext>
            </a:extLst>
          </p:cNvPr>
          <p:cNvSpPr/>
          <p:nvPr userDrawn="1"/>
        </p:nvSpPr>
        <p:spPr>
          <a:xfrm>
            <a:off x="770850" y="212725"/>
            <a:ext cx="903600" cy="813000"/>
          </a:xfrm>
          <a:prstGeom prst="parallelogram">
            <a:avLst>
              <a:gd name="adj" fmla="val 45310"/>
            </a:avLst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66;p24">
            <a:extLst>
              <a:ext uri="{FF2B5EF4-FFF2-40B4-BE49-F238E27FC236}">
                <a16:creationId xmlns:a16="http://schemas.microsoft.com/office/drawing/2014/main" id="{990F690A-789C-6740-B34D-11153A9BBDDB}"/>
              </a:ext>
            </a:extLst>
          </p:cNvPr>
          <p:cNvSpPr/>
          <p:nvPr userDrawn="1"/>
        </p:nvSpPr>
        <p:spPr>
          <a:xfrm>
            <a:off x="146422" y="212725"/>
            <a:ext cx="903600" cy="813000"/>
          </a:xfrm>
          <a:prstGeom prst="parallelogram">
            <a:avLst>
              <a:gd name="adj" fmla="val 45310"/>
            </a:avLst>
          </a:prstGeom>
          <a:gradFill>
            <a:gsLst>
              <a:gs pos="0">
                <a:schemeClr val="bg2"/>
              </a:gs>
              <a:gs pos="65000">
                <a:schemeClr val="bg1"/>
              </a:gs>
              <a:gs pos="100000">
                <a:schemeClr val="bg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84;p14">
            <a:extLst>
              <a:ext uri="{FF2B5EF4-FFF2-40B4-BE49-F238E27FC236}">
                <a16:creationId xmlns:a16="http://schemas.microsoft.com/office/drawing/2014/main" id="{7FF938C0-C0B1-8543-A7DC-F3B0AA5BE94F}"/>
              </a:ext>
            </a:extLst>
          </p:cNvPr>
          <p:cNvSpPr/>
          <p:nvPr userDrawn="1"/>
        </p:nvSpPr>
        <p:spPr>
          <a:xfrm>
            <a:off x="1372975" y="212725"/>
            <a:ext cx="4806374" cy="813000"/>
          </a:xfrm>
          <a:prstGeom prst="parallelogram">
            <a:avLst>
              <a:gd name="adj" fmla="val 45310"/>
            </a:avLst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CL" dirty="0">
              <a:latin typeface="Bebas Neue" panose="020B0606020202050201" pitchFamily="34" charset="77"/>
            </a:endParaRPr>
          </a:p>
        </p:txBody>
      </p:sp>
      <p:sp>
        <p:nvSpPr>
          <p:cNvPr id="15" name="Google Shape;87;p14">
            <a:extLst>
              <a:ext uri="{FF2B5EF4-FFF2-40B4-BE49-F238E27FC236}">
                <a16:creationId xmlns:a16="http://schemas.microsoft.com/office/drawing/2014/main" id="{D9228F07-B61E-0645-862B-247F10F5B15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63699" y="212725"/>
            <a:ext cx="4288185" cy="8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  <a:defRPr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3594575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 type="blank" preserve="1">
  <p:cSld name="1_En blanco"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;p1">
            <a:extLst>
              <a:ext uri="{FF2B5EF4-FFF2-40B4-BE49-F238E27FC236}">
                <a16:creationId xmlns:a16="http://schemas.microsoft.com/office/drawing/2014/main" id="{FCAE1A83-104E-8B4E-949F-BE3A9ADE6BA0}"/>
              </a:ext>
            </a:extLst>
          </p:cNvPr>
          <p:cNvSpPr txBox="1">
            <a:spLocks/>
          </p:cNvSpPr>
          <p:nvPr userDrawn="1"/>
        </p:nvSpPr>
        <p:spPr>
          <a:xfrm>
            <a:off x="69151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fld id="{00000000-1234-1234-1234-123412341234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8142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 1">
  <p:cSld name="TITLE_4_1_1">
    <p:bg>
      <p:bgPr>
        <a:solidFill>
          <a:schemeClr val="dk2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177307" y="186298"/>
            <a:ext cx="3812148" cy="60130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" name="Google Shape;18;p3"/>
          <p:cNvGrpSpPr/>
          <p:nvPr/>
        </p:nvGrpSpPr>
        <p:grpSpPr>
          <a:xfrm>
            <a:off x="0" y="-124"/>
            <a:ext cx="4853665" cy="5740374"/>
            <a:chOff x="0" y="-126"/>
            <a:chExt cx="4554438" cy="5386482"/>
          </a:xfrm>
        </p:grpSpPr>
        <p:sp>
          <p:nvSpPr>
            <p:cNvPr id="19" name="Google Shape;19;p3"/>
            <p:cNvSpPr/>
            <p:nvPr/>
          </p:nvSpPr>
          <p:spPr>
            <a:xfrm rot="10800000" flipH="1">
              <a:off x="0" y="-126"/>
              <a:ext cx="4554438" cy="5386482"/>
            </a:xfrm>
            <a:custGeom>
              <a:avLst/>
              <a:gdLst/>
              <a:ahLst/>
              <a:cxnLst/>
              <a:rect l="l" t="t" r="r" b="b"/>
              <a:pathLst>
                <a:path w="5389868" h="6374535" extrusionOk="0">
                  <a:moveTo>
                    <a:pt x="620377" y="6374535"/>
                  </a:moveTo>
                  <a:lnTo>
                    <a:pt x="3459520" y="6374535"/>
                  </a:lnTo>
                  <a:lnTo>
                    <a:pt x="3638761" y="6288190"/>
                  </a:lnTo>
                  <a:cubicBezTo>
                    <a:pt x="4681799" y="5721578"/>
                    <a:pt x="5389868" y="4616487"/>
                    <a:pt x="5389868" y="3346018"/>
                  </a:cubicBezTo>
                  <a:cubicBezTo>
                    <a:pt x="5389868" y="1498063"/>
                    <a:pt x="3891805" y="0"/>
                    <a:pt x="2043850" y="0"/>
                  </a:cubicBezTo>
                  <a:cubicBezTo>
                    <a:pt x="1336430" y="0"/>
                    <a:pt x="680285" y="219535"/>
                    <a:pt x="139826" y="594192"/>
                  </a:cubicBezTo>
                  <a:lnTo>
                    <a:pt x="0" y="700065"/>
                  </a:lnTo>
                  <a:lnTo>
                    <a:pt x="0" y="5991971"/>
                  </a:lnTo>
                  <a:lnTo>
                    <a:pt x="139827" y="6097845"/>
                  </a:lnTo>
                  <a:cubicBezTo>
                    <a:pt x="217035" y="6151367"/>
                    <a:pt x="296605" y="6201724"/>
                    <a:pt x="378347" y="6248727"/>
                  </a:cubicBezTo>
                  <a:close/>
                </a:path>
              </a:pathLst>
            </a:custGeom>
            <a:solidFill>
              <a:srgbClr val="FFFFFF">
                <a:alpha val="8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0" name="Google Shape;20;p3" descr="Una caricatura de una ciudad&#10;&#10;Descripción generada automáticamente"/>
            <p:cNvPicPr preferRelativeResize="0"/>
            <p:nvPr/>
          </p:nvPicPr>
          <p:blipFill rotWithShape="1">
            <a:blip r:embed="rId3">
              <a:alphaModFix/>
            </a:blip>
            <a:srcRect l="9870" r="6482"/>
            <a:stretch/>
          </p:blipFill>
          <p:spPr>
            <a:xfrm>
              <a:off x="1" y="-1"/>
              <a:ext cx="4423169" cy="5247982"/>
            </a:xfrm>
            <a:custGeom>
              <a:avLst/>
              <a:gdLst/>
              <a:ahLst/>
              <a:cxnLst/>
              <a:rect l="l" t="t" r="r" b="b"/>
              <a:pathLst>
                <a:path w="5234519" h="6210629" extrusionOk="0">
                  <a:moveTo>
                    <a:pt x="1082595" y="0"/>
                  </a:moveTo>
                  <a:lnTo>
                    <a:pt x="3027450" y="0"/>
                  </a:lnTo>
                  <a:lnTo>
                    <a:pt x="3291029" y="96471"/>
                  </a:lnTo>
                  <a:cubicBezTo>
                    <a:pt x="4433137" y="579542"/>
                    <a:pt x="5234519" y="1710443"/>
                    <a:pt x="5234519" y="3028517"/>
                  </a:cubicBezTo>
                  <a:cubicBezTo>
                    <a:pt x="5234519" y="4785949"/>
                    <a:pt x="3809839" y="6210629"/>
                    <a:pt x="2052407" y="6210629"/>
                  </a:cubicBezTo>
                  <a:cubicBezTo>
                    <a:pt x="1283531" y="6210629"/>
                    <a:pt x="578345" y="5937936"/>
                    <a:pt x="28288" y="5483989"/>
                  </a:cubicBezTo>
                  <a:lnTo>
                    <a:pt x="0" y="5458279"/>
                  </a:lnTo>
                  <a:lnTo>
                    <a:pt x="0" y="598754"/>
                  </a:lnTo>
                  <a:lnTo>
                    <a:pt x="28288" y="573044"/>
                  </a:lnTo>
                  <a:cubicBezTo>
                    <a:pt x="303317" y="346070"/>
                    <a:pt x="617127" y="164410"/>
                    <a:pt x="958290" y="39494"/>
                  </a:cubicBezTo>
                  <a:close/>
                </a:path>
              </a:pathLst>
            </a:custGeom>
            <a:noFill/>
            <a:ln>
              <a:noFill/>
            </a:ln>
          </p:spPr>
        </p:pic>
      </p:grpSp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3004575" y="3476150"/>
            <a:ext cx="5995800" cy="1603200"/>
          </a:xfrm>
          <a:prstGeom prst="rect">
            <a:avLst/>
          </a:prstGeom>
          <a:solidFill>
            <a:srgbClr val="DE3075">
              <a:alpha val="6429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54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5400"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5400"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5400"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5400"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5400"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5400"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5400"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5400"/>
            </a:lvl9pPr>
          </a:lstStyle>
          <a:p>
            <a:endParaRPr lang="es-ES_tradnl" noProof="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 3">
  <p:cSld name="TITLE_1_1">
    <p:bg>
      <p:bgPr>
        <a:solidFill>
          <a:schemeClr val="accent2"/>
        </a:soli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/>
          <p:nvPr/>
        </p:nvSpPr>
        <p:spPr>
          <a:xfrm rot="10800000" flipH="1">
            <a:off x="0" y="3085"/>
            <a:ext cx="4850881" cy="5737081"/>
          </a:xfrm>
          <a:custGeom>
            <a:avLst/>
            <a:gdLst/>
            <a:ahLst/>
            <a:cxnLst/>
            <a:rect l="l" t="t" r="r" b="b"/>
            <a:pathLst>
              <a:path w="5389868" h="6374535" extrusionOk="0">
                <a:moveTo>
                  <a:pt x="620377" y="6374535"/>
                </a:moveTo>
                <a:lnTo>
                  <a:pt x="3459520" y="6374535"/>
                </a:lnTo>
                <a:lnTo>
                  <a:pt x="3638761" y="6288190"/>
                </a:lnTo>
                <a:cubicBezTo>
                  <a:pt x="4681799" y="5721578"/>
                  <a:pt x="5389868" y="4616487"/>
                  <a:pt x="5389868" y="3346018"/>
                </a:cubicBezTo>
                <a:cubicBezTo>
                  <a:pt x="5389868" y="1498063"/>
                  <a:pt x="3891805" y="0"/>
                  <a:pt x="2043850" y="0"/>
                </a:cubicBezTo>
                <a:cubicBezTo>
                  <a:pt x="1336430" y="0"/>
                  <a:pt x="680285" y="219535"/>
                  <a:pt x="139826" y="594192"/>
                </a:cubicBezTo>
                <a:lnTo>
                  <a:pt x="0" y="700065"/>
                </a:lnTo>
                <a:lnTo>
                  <a:pt x="0" y="5991971"/>
                </a:lnTo>
                <a:lnTo>
                  <a:pt x="139827" y="6097845"/>
                </a:lnTo>
                <a:cubicBezTo>
                  <a:pt x="217035" y="6151367"/>
                  <a:pt x="296605" y="6201724"/>
                  <a:pt x="378347" y="6248727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" name="Google Shape;31;p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177307" y="186298"/>
            <a:ext cx="3812148" cy="60130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32;p5" descr="Una caricatura de una ciudad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 l="9870" r="6482"/>
          <a:stretch/>
        </p:blipFill>
        <p:spPr>
          <a:xfrm>
            <a:off x="1" y="10"/>
            <a:ext cx="4711067" cy="5589566"/>
          </a:xfrm>
          <a:custGeom>
            <a:avLst/>
            <a:gdLst/>
            <a:ahLst/>
            <a:cxnLst/>
            <a:rect l="l" t="t" r="r" b="b"/>
            <a:pathLst>
              <a:path w="5234519" h="6210629" extrusionOk="0">
                <a:moveTo>
                  <a:pt x="1082595" y="0"/>
                </a:moveTo>
                <a:lnTo>
                  <a:pt x="3027450" y="0"/>
                </a:lnTo>
                <a:lnTo>
                  <a:pt x="3291029" y="96471"/>
                </a:lnTo>
                <a:cubicBezTo>
                  <a:pt x="4433137" y="579542"/>
                  <a:pt x="5234519" y="1710443"/>
                  <a:pt x="5234519" y="3028517"/>
                </a:cubicBezTo>
                <a:cubicBezTo>
                  <a:pt x="5234519" y="4785949"/>
                  <a:pt x="3809839" y="6210629"/>
                  <a:pt x="2052407" y="6210629"/>
                </a:cubicBezTo>
                <a:cubicBezTo>
                  <a:pt x="1283531" y="6210629"/>
                  <a:pt x="578345" y="5937936"/>
                  <a:pt x="28288" y="5483989"/>
                </a:cubicBezTo>
                <a:lnTo>
                  <a:pt x="0" y="5458279"/>
                </a:lnTo>
                <a:lnTo>
                  <a:pt x="0" y="598754"/>
                </a:lnTo>
                <a:lnTo>
                  <a:pt x="28288" y="573044"/>
                </a:lnTo>
                <a:cubicBezTo>
                  <a:pt x="303317" y="346070"/>
                  <a:pt x="617127" y="164410"/>
                  <a:pt x="958290" y="39494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34" name="Google Shape;34;p5"/>
          <p:cNvSpPr txBox="1">
            <a:spLocks noGrp="1"/>
          </p:cNvSpPr>
          <p:nvPr>
            <p:ph type="title"/>
          </p:nvPr>
        </p:nvSpPr>
        <p:spPr>
          <a:xfrm>
            <a:off x="3004575" y="3476150"/>
            <a:ext cx="5995800" cy="1603200"/>
          </a:xfrm>
          <a:prstGeom prst="rect">
            <a:avLst/>
          </a:prstGeom>
          <a:solidFill>
            <a:srgbClr val="898B90">
              <a:alpha val="683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54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5400"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5400"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5400"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5400"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5400"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5400"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5400"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5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 5">
  <p:cSld name="TITLE_3_6">
    <p:bg>
      <p:bgPr>
        <a:solidFill>
          <a:schemeClr val="accent4"/>
        </a:soli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"/>
          <p:cNvSpPr/>
          <p:nvPr/>
        </p:nvSpPr>
        <p:spPr>
          <a:xfrm rot="10800000" flipH="1">
            <a:off x="0" y="3085"/>
            <a:ext cx="4850881" cy="5737081"/>
          </a:xfrm>
          <a:custGeom>
            <a:avLst/>
            <a:gdLst/>
            <a:ahLst/>
            <a:cxnLst/>
            <a:rect l="l" t="t" r="r" b="b"/>
            <a:pathLst>
              <a:path w="5389868" h="6374535" extrusionOk="0">
                <a:moveTo>
                  <a:pt x="620377" y="6374535"/>
                </a:moveTo>
                <a:lnTo>
                  <a:pt x="3459520" y="6374535"/>
                </a:lnTo>
                <a:lnTo>
                  <a:pt x="3638761" y="6288190"/>
                </a:lnTo>
                <a:cubicBezTo>
                  <a:pt x="4681799" y="5721578"/>
                  <a:pt x="5389868" y="4616487"/>
                  <a:pt x="5389868" y="3346018"/>
                </a:cubicBezTo>
                <a:cubicBezTo>
                  <a:pt x="5389868" y="1498063"/>
                  <a:pt x="3891805" y="0"/>
                  <a:pt x="2043850" y="0"/>
                </a:cubicBezTo>
                <a:cubicBezTo>
                  <a:pt x="1336430" y="0"/>
                  <a:pt x="680285" y="219535"/>
                  <a:pt x="139826" y="594192"/>
                </a:cubicBezTo>
                <a:lnTo>
                  <a:pt x="0" y="700065"/>
                </a:lnTo>
                <a:lnTo>
                  <a:pt x="0" y="5991971"/>
                </a:lnTo>
                <a:lnTo>
                  <a:pt x="139827" y="6097845"/>
                </a:lnTo>
                <a:cubicBezTo>
                  <a:pt x="217035" y="6151367"/>
                  <a:pt x="296605" y="6201724"/>
                  <a:pt x="378347" y="6248727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3" name="Google Shape;43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177307" y="186298"/>
            <a:ext cx="3812148" cy="601304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44;p7" descr="Una caricatura de una ciudad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 l="9870" r="6482"/>
          <a:stretch/>
        </p:blipFill>
        <p:spPr>
          <a:xfrm>
            <a:off x="1" y="10"/>
            <a:ext cx="4711067" cy="5589566"/>
          </a:xfrm>
          <a:custGeom>
            <a:avLst/>
            <a:gdLst/>
            <a:ahLst/>
            <a:cxnLst/>
            <a:rect l="l" t="t" r="r" b="b"/>
            <a:pathLst>
              <a:path w="5234519" h="6210629" extrusionOk="0">
                <a:moveTo>
                  <a:pt x="1082595" y="0"/>
                </a:moveTo>
                <a:lnTo>
                  <a:pt x="3027450" y="0"/>
                </a:lnTo>
                <a:lnTo>
                  <a:pt x="3291029" y="96471"/>
                </a:lnTo>
                <a:cubicBezTo>
                  <a:pt x="4433137" y="579542"/>
                  <a:pt x="5234519" y="1710443"/>
                  <a:pt x="5234519" y="3028517"/>
                </a:cubicBezTo>
                <a:cubicBezTo>
                  <a:pt x="5234519" y="4785949"/>
                  <a:pt x="3809839" y="6210629"/>
                  <a:pt x="2052407" y="6210629"/>
                </a:cubicBezTo>
                <a:cubicBezTo>
                  <a:pt x="1283531" y="6210629"/>
                  <a:pt x="578345" y="5937936"/>
                  <a:pt x="28288" y="5483989"/>
                </a:cubicBezTo>
                <a:lnTo>
                  <a:pt x="0" y="5458279"/>
                </a:lnTo>
                <a:lnTo>
                  <a:pt x="0" y="598754"/>
                </a:lnTo>
                <a:lnTo>
                  <a:pt x="28288" y="573044"/>
                </a:lnTo>
                <a:cubicBezTo>
                  <a:pt x="303317" y="346070"/>
                  <a:pt x="617127" y="164410"/>
                  <a:pt x="958290" y="39494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46" name="Google Shape;46;p7"/>
          <p:cNvSpPr txBox="1">
            <a:spLocks noGrp="1"/>
          </p:cNvSpPr>
          <p:nvPr>
            <p:ph type="title"/>
          </p:nvPr>
        </p:nvSpPr>
        <p:spPr>
          <a:xfrm>
            <a:off x="3004575" y="3476150"/>
            <a:ext cx="5995800" cy="1603200"/>
          </a:xfrm>
          <a:prstGeom prst="rect">
            <a:avLst/>
          </a:prstGeom>
          <a:solidFill>
            <a:srgbClr val="898B90">
              <a:alpha val="683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54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5400"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5400"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5400"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5400"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5400"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5400"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5400"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5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 6">
  <p:cSld name="TITLE_3_1_1">
    <p:bg>
      <p:bgPr>
        <a:solidFill>
          <a:schemeClr val="lt2"/>
        </a:solid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8"/>
          <p:cNvSpPr/>
          <p:nvPr/>
        </p:nvSpPr>
        <p:spPr>
          <a:xfrm rot="10800000" flipH="1">
            <a:off x="0" y="3085"/>
            <a:ext cx="4850881" cy="5737081"/>
          </a:xfrm>
          <a:custGeom>
            <a:avLst/>
            <a:gdLst/>
            <a:ahLst/>
            <a:cxnLst/>
            <a:rect l="l" t="t" r="r" b="b"/>
            <a:pathLst>
              <a:path w="5389868" h="6374535" extrusionOk="0">
                <a:moveTo>
                  <a:pt x="620377" y="6374535"/>
                </a:moveTo>
                <a:lnTo>
                  <a:pt x="3459520" y="6374535"/>
                </a:lnTo>
                <a:lnTo>
                  <a:pt x="3638761" y="6288190"/>
                </a:lnTo>
                <a:cubicBezTo>
                  <a:pt x="4681799" y="5721578"/>
                  <a:pt x="5389868" y="4616487"/>
                  <a:pt x="5389868" y="3346018"/>
                </a:cubicBezTo>
                <a:cubicBezTo>
                  <a:pt x="5389868" y="1498063"/>
                  <a:pt x="3891805" y="0"/>
                  <a:pt x="2043850" y="0"/>
                </a:cubicBezTo>
                <a:cubicBezTo>
                  <a:pt x="1336430" y="0"/>
                  <a:pt x="680285" y="219535"/>
                  <a:pt x="139826" y="594192"/>
                </a:cubicBezTo>
                <a:lnTo>
                  <a:pt x="0" y="700065"/>
                </a:lnTo>
                <a:lnTo>
                  <a:pt x="0" y="5991971"/>
                </a:lnTo>
                <a:lnTo>
                  <a:pt x="139827" y="6097845"/>
                </a:lnTo>
                <a:cubicBezTo>
                  <a:pt x="217035" y="6151367"/>
                  <a:pt x="296605" y="6201724"/>
                  <a:pt x="378347" y="6248727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9" name="Google Shape;49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177307" y="186298"/>
            <a:ext cx="3812148" cy="601304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0;p8" descr="Imagen que contiene persona, foto, hombre, mujer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 r="16352"/>
          <a:stretch/>
        </p:blipFill>
        <p:spPr>
          <a:xfrm>
            <a:off x="1" y="10"/>
            <a:ext cx="4711067" cy="5589566"/>
          </a:xfrm>
          <a:custGeom>
            <a:avLst/>
            <a:gdLst/>
            <a:ahLst/>
            <a:cxnLst/>
            <a:rect l="l" t="t" r="r" b="b"/>
            <a:pathLst>
              <a:path w="5234519" h="6210629" extrusionOk="0">
                <a:moveTo>
                  <a:pt x="1082595" y="0"/>
                </a:moveTo>
                <a:lnTo>
                  <a:pt x="3027450" y="0"/>
                </a:lnTo>
                <a:lnTo>
                  <a:pt x="3291029" y="96471"/>
                </a:lnTo>
                <a:cubicBezTo>
                  <a:pt x="4433137" y="579542"/>
                  <a:pt x="5234519" y="1710443"/>
                  <a:pt x="5234519" y="3028517"/>
                </a:cubicBezTo>
                <a:cubicBezTo>
                  <a:pt x="5234519" y="4785949"/>
                  <a:pt x="3809839" y="6210629"/>
                  <a:pt x="2052407" y="6210629"/>
                </a:cubicBezTo>
                <a:cubicBezTo>
                  <a:pt x="1283531" y="6210629"/>
                  <a:pt x="578345" y="5937936"/>
                  <a:pt x="28288" y="5483989"/>
                </a:cubicBezTo>
                <a:lnTo>
                  <a:pt x="0" y="5458279"/>
                </a:lnTo>
                <a:lnTo>
                  <a:pt x="0" y="598754"/>
                </a:lnTo>
                <a:lnTo>
                  <a:pt x="28288" y="573044"/>
                </a:lnTo>
                <a:cubicBezTo>
                  <a:pt x="303317" y="346070"/>
                  <a:pt x="617127" y="164410"/>
                  <a:pt x="958290" y="39494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52" name="Google Shape;52;p8"/>
          <p:cNvSpPr txBox="1">
            <a:spLocks noGrp="1"/>
          </p:cNvSpPr>
          <p:nvPr>
            <p:ph type="title"/>
          </p:nvPr>
        </p:nvSpPr>
        <p:spPr>
          <a:xfrm>
            <a:off x="3004575" y="3476150"/>
            <a:ext cx="5995800" cy="1603200"/>
          </a:xfrm>
          <a:prstGeom prst="rect">
            <a:avLst/>
          </a:prstGeom>
          <a:solidFill>
            <a:srgbClr val="898B90">
              <a:alpha val="683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54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5400"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5400"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5400"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5400"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5400"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5400"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5400"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5400"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 1" preserve="1">
  <p:cSld name="Título y objetos 1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4"/>
          <p:cNvSpPr/>
          <p:nvPr/>
        </p:nvSpPr>
        <p:spPr>
          <a:xfrm>
            <a:off x="1372975" y="212725"/>
            <a:ext cx="4806374" cy="813000"/>
          </a:xfrm>
          <a:prstGeom prst="parallelogram">
            <a:avLst>
              <a:gd name="adj" fmla="val 4531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Bebas Neue" panose="020B0606020202050201" pitchFamily="34" charset="77"/>
            </a:endParaRPr>
          </a:p>
        </p:txBody>
      </p:sp>
      <p:sp>
        <p:nvSpPr>
          <p:cNvPr id="85" name="Google Shape;85;p14"/>
          <p:cNvSpPr/>
          <p:nvPr/>
        </p:nvSpPr>
        <p:spPr>
          <a:xfrm>
            <a:off x="770850" y="212725"/>
            <a:ext cx="903600" cy="813000"/>
          </a:xfrm>
          <a:prstGeom prst="parallelogram">
            <a:avLst>
              <a:gd name="adj" fmla="val 45310"/>
            </a:avLst>
          </a:prstGeom>
          <a:solidFill>
            <a:srgbClr val="81899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4"/>
          <p:cNvSpPr/>
          <p:nvPr/>
        </p:nvSpPr>
        <p:spPr>
          <a:xfrm>
            <a:off x="146422" y="212725"/>
            <a:ext cx="903600" cy="813000"/>
          </a:xfrm>
          <a:prstGeom prst="parallelogram">
            <a:avLst>
              <a:gd name="adj" fmla="val 45310"/>
            </a:avLst>
          </a:prstGeom>
          <a:gradFill>
            <a:gsLst>
              <a:gs pos="0">
                <a:srgbClr val="FFFFFF"/>
              </a:gs>
              <a:gs pos="65000">
                <a:schemeClr val="dk2"/>
              </a:gs>
              <a:gs pos="100000">
                <a:schemeClr val="dk2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14"/>
          <p:cNvSpPr txBox="1">
            <a:spLocks noGrp="1"/>
          </p:cNvSpPr>
          <p:nvPr>
            <p:ph type="title"/>
          </p:nvPr>
        </p:nvSpPr>
        <p:spPr>
          <a:xfrm>
            <a:off x="1763699" y="212725"/>
            <a:ext cx="4288185" cy="8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 lang="es-ES_tradnl" noProof="0" dirty="0"/>
          </a:p>
        </p:txBody>
      </p:sp>
      <p:pic>
        <p:nvPicPr>
          <p:cNvPr id="89" name="Google Shape;89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179349" y="389413"/>
            <a:ext cx="2746703" cy="459625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4"/>
          <p:cNvSpPr txBox="1">
            <a:spLocks noGrp="1"/>
          </p:cNvSpPr>
          <p:nvPr>
            <p:ph type="body" idx="1"/>
          </p:nvPr>
        </p:nvSpPr>
        <p:spPr>
          <a:xfrm>
            <a:off x="294150" y="1218600"/>
            <a:ext cx="8555700" cy="513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  <a:defRPr sz="2400" i="0" u="none" strike="noStrike" cap="none">
                <a:solidFill>
                  <a:srgbClr val="81899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Frankli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Franklin Gothic"/>
              <a:buChar char="•"/>
              <a:defRPr sz="2000" i="0" u="none" strike="noStrike" cap="none">
                <a:solidFill>
                  <a:srgbClr val="81899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ranklin Gothic"/>
              <a:buChar char="○"/>
              <a:defRPr sz="18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ranklin Gothic"/>
              <a:buChar char="•"/>
              <a:defRPr sz="16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ranklin Gothic"/>
              <a:buChar char="•"/>
              <a:defRPr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Franklin Gothic"/>
              <a:buChar char="•"/>
              <a:defRPr sz="12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L="3200400" marR="0" lvl="6" indent="-2921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Franklin Gothic"/>
              <a:buChar char="•"/>
              <a:defRPr sz="10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L="3657600" marR="0" lvl="7" indent="-279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Franklin Gothic"/>
              <a:buChar char="•"/>
              <a:defRPr sz="8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L="4114800" marR="0" lvl="8" indent="-2667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Franklin Gothic"/>
              <a:buChar char="•"/>
              <a:defRPr sz="6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endParaRPr lang="es-ES_tradnl" noProof="0" dirty="0"/>
          </a:p>
        </p:txBody>
      </p:sp>
      <p:sp>
        <p:nvSpPr>
          <p:cNvPr id="9" name="Google Shape;7;p1">
            <a:extLst>
              <a:ext uri="{FF2B5EF4-FFF2-40B4-BE49-F238E27FC236}">
                <a16:creationId xmlns:a16="http://schemas.microsoft.com/office/drawing/2014/main" id="{0B5789D4-A1BB-0442-8135-68C7C82B7CE3}"/>
              </a:ext>
            </a:extLst>
          </p:cNvPr>
          <p:cNvSpPr txBox="1">
            <a:spLocks/>
          </p:cNvSpPr>
          <p:nvPr userDrawn="1"/>
        </p:nvSpPr>
        <p:spPr>
          <a:xfrm>
            <a:off x="69151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fld id="{00000000-1234-1234-1234-123412341234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798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 3" userDrawn="1">
  <p:cSld name="OBJECT_1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6"/>
          <p:cNvSpPr/>
          <p:nvPr/>
        </p:nvSpPr>
        <p:spPr>
          <a:xfrm>
            <a:off x="770850" y="212725"/>
            <a:ext cx="903600" cy="813000"/>
          </a:xfrm>
          <a:prstGeom prst="parallelogram">
            <a:avLst>
              <a:gd name="adj" fmla="val 45310"/>
            </a:avLst>
          </a:prstGeom>
          <a:solidFill>
            <a:srgbClr val="70278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16"/>
          <p:cNvSpPr/>
          <p:nvPr/>
        </p:nvSpPr>
        <p:spPr>
          <a:xfrm>
            <a:off x="146422" y="212725"/>
            <a:ext cx="903600" cy="813000"/>
          </a:xfrm>
          <a:prstGeom prst="parallelogram">
            <a:avLst>
              <a:gd name="adj" fmla="val 45310"/>
            </a:avLst>
          </a:prstGeom>
          <a:gradFill>
            <a:gsLst>
              <a:gs pos="0">
                <a:srgbClr val="FFFFFF"/>
              </a:gs>
              <a:gs pos="65000">
                <a:schemeClr val="accent2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5" name="Google Shape;105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179349" y="389413"/>
            <a:ext cx="2746703" cy="459625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6"/>
          <p:cNvSpPr txBox="1">
            <a:spLocks noGrp="1"/>
          </p:cNvSpPr>
          <p:nvPr>
            <p:ph type="body" idx="1"/>
          </p:nvPr>
        </p:nvSpPr>
        <p:spPr>
          <a:xfrm>
            <a:off x="294150" y="1218600"/>
            <a:ext cx="8555700" cy="513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  <a:defRPr sz="2400" i="0" u="none" strike="noStrike" cap="none">
                <a:solidFill>
                  <a:srgbClr val="81899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Frankli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Franklin Gothic"/>
              <a:buChar char="•"/>
              <a:defRPr sz="2000" i="0" u="none" strike="noStrike" cap="none">
                <a:solidFill>
                  <a:srgbClr val="81899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ranklin Gothic"/>
              <a:buChar char="○"/>
              <a:defRPr sz="18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ranklin Gothic"/>
              <a:buChar char="•"/>
              <a:defRPr sz="16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ranklin Gothic"/>
              <a:buChar char="•"/>
              <a:defRPr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Franklin Gothic"/>
              <a:buChar char="•"/>
              <a:defRPr sz="12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L="3200400" marR="0" lvl="6" indent="-2921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Franklin Gothic"/>
              <a:buChar char="•"/>
              <a:defRPr sz="10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L="3657600" marR="0" lvl="7" indent="-279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Franklin Gothic"/>
              <a:buChar char="•"/>
              <a:defRPr sz="8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L="4114800" marR="0" lvl="8" indent="-2667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Franklin Gothic"/>
              <a:buChar char="•"/>
              <a:defRPr sz="6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endParaRPr lang="es-ES_tradnl" noProof="0" dirty="0"/>
          </a:p>
        </p:txBody>
      </p:sp>
      <p:sp>
        <p:nvSpPr>
          <p:cNvPr id="9" name="Google Shape;84;p14">
            <a:extLst>
              <a:ext uri="{FF2B5EF4-FFF2-40B4-BE49-F238E27FC236}">
                <a16:creationId xmlns:a16="http://schemas.microsoft.com/office/drawing/2014/main" id="{BB89A5F1-01F7-AA47-B434-101A27DE7BC0}"/>
              </a:ext>
            </a:extLst>
          </p:cNvPr>
          <p:cNvSpPr/>
          <p:nvPr userDrawn="1"/>
        </p:nvSpPr>
        <p:spPr>
          <a:xfrm>
            <a:off x="1372975" y="212725"/>
            <a:ext cx="4806374" cy="813000"/>
          </a:xfrm>
          <a:prstGeom prst="parallelogram">
            <a:avLst>
              <a:gd name="adj" fmla="val 4531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Bebas Neue" panose="020B0606020202050201" pitchFamily="34" charset="77"/>
            </a:endParaRPr>
          </a:p>
        </p:txBody>
      </p:sp>
      <p:sp>
        <p:nvSpPr>
          <p:cNvPr id="10" name="Google Shape;87;p14">
            <a:extLst>
              <a:ext uri="{FF2B5EF4-FFF2-40B4-BE49-F238E27FC236}">
                <a16:creationId xmlns:a16="http://schemas.microsoft.com/office/drawing/2014/main" id="{8DC17925-3C94-8F46-871B-B63E680B4A3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63699" y="212725"/>
            <a:ext cx="4288185" cy="8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 lang="es-ES_tradnl" noProof="0" dirty="0"/>
          </a:p>
        </p:txBody>
      </p:sp>
      <p:sp>
        <p:nvSpPr>
          <p:cNvPr id="11" name="Google Shape;7;p1">
            <a:extLst>
              <a:ext uri="{FF2B5EF4-FFF2-40B4-BE49-F238E27FC236}">
                <a16:creationId xmlns:a16="http://schemas.microsoft.com/office/drawing/2014/main" id="{3C188FE6-8EF7-F044-9027-21CDC308C75A}"/>
              </a:ext>
            </a:extLst>
          </p:cNvPr>
          <p:cNvSpPr txBox="1">
            <a:spLocks/>
          </p:cNvSpPr>
          <p:nvPr userDrawn="1"/>
        </p:nvSpPr>
        <p:spPr>
          <a:xfrm>
            <a:off x="69151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fld id="{00000000-1234-1234-1234-123412341234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 5" userDrawn="1">
  <p:cSld name="OBJECT_1_1_1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8"/>
          <p:cNvSpPr/>
          <p:nvPr/>
        </p:nvSpPr>
        <p:spPr>
          <a:xfrm>
            <a:off x="770850" y="212725"/>
            <a:ext cx="903600" cy="813000"/>
          </a:xfrm>
          <a:prstGeom prst="parallelogram">
            <a:avLst>
              <a:gd name="adj" fmla="val 45310"/>
            </a:avLst>
          </a:prstGeom>
          <a:solidFill>
            <a:srgbClr val="00A0D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18"/>
          <p:cNvSpPr/>
          <p:nvPr/>
        </p:nvSpPr>
        <p:spPr>
          <a:xfrm>
            <a:off x="146422" y="212725"/>
            <a:ext cx="903600" cy="813000"/>
          </a:xfrm>
          <a:prstGeom prst="parallelogram">
            <a:avLst>
              <a:gd name="adj" fmla="val 45310"/>
            </a:avLst>
          </a:prstGeom>
          <a:gradFill>
            <a:gsLst>
              <a:gs pos="0">
                <a:srgbClr val="FFFFFF"/>
              </a:gs>
              <a:gs pos="65000">
                <a:schemeClr val="accent4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1" name="Google Shape;121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179349" y="389413"/>
            <a:ext cx="2746703" cy="459625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8"/>
          <p:cNvSpPr txBox="1">
            <a:spLocks noGrp="1"/>
          </p:cNvSpPr>
          <p:nvPr>
            <p:ph type="body" idx="1"/>
          </p:nvPr>
        </p:nvSpPr>
        <p:spPr>
          <a:xfrm>
            <a:off x="294150" y="1218600"/>
            <a:ext cx="8555700" cy="513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  <a:defRPr sz="2400" i="0" u="none" strike="noStrike" cap="none">
                <a:solidFill>
                  <a:srgbClr val="81899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Frankli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Franklin Gothic"/>
              <a:buChar char="•"/>
              <a:defRPr sz="2000" i="0" u="none" strike="noStrike" cap="none">
                <a:solidFill>
                  <a:srgbClr val="81899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ranklin Gothic"/>
              <a:buChar char="○"/>
              <a:defRPr sz="18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ranklin Gothic"/>
              <a:buChar char="•"/>
              <a:defRPr sz="16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ranklin Gothic"/>
              <a:buChar char="•"/>
              <a:defRPr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Franklin Gothic"/>
              <a:buChar char="•"/>
              <a:defRPr sz="12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L="3200400" marR="0" lvl="6" indent="-2921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Franklin Gothic"/>
              <a:buChar char="•"/>
              <a:defRPr sz="10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L="3657600" marR="0" lvl="7" indent="-279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Franklin Gothic"/>
              <a:buChar char="•"/>
              <a:defRPr sz="8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L="4114800" marR="0" lvl="8" indent="-2667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Franklin Gothic"/>
              <a:buChar char="•"/>
              <a:defRPr sz="6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endParaRPr/>
          </a:p>
        </p:txBody>
      </p:sp>
      <p:sp>
        <p:nvSpPr>
          <p:cNvPr id="9" name="Google Shape;84;p14">
            <a:extLst>
              <a:ext uri="{FF2B5EF4-FFF2-40B4-BE49-F238E27FC236}">
                <a16:creationId xmlns:a16="http://schemas.microsoft.com/office/drawing/2014/main" id="{68D524C4-1F0A-4E44-A95B-72D8DB45E405}"/>
              </a:ext>
            </a:extLst>
          </p:cNvPr>
          <p:cNvSpPr/>
          <p:nvPr userDrawn="1"/>
        </p:nvSpPr>
        <p:spPr>
          <a:xfrm>
            <a:off x="1372975" y="212725"/>
            <a:ext cx="4806374" cy="813000"/>
          </a:xfrm>
          <a:prstGeom prst="parallelogram">
            <a:avLst>
              <a:gd name="adj" fmla="val 4531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Bebas Neue" panose="020B0606020202050201" pitchFamily="34" charset="77"/>
            </a:endParaRPr>
          </a:p>
        </p:txBody>
      </p:sp>
      <p:sp>
        <p:nvSpPr>
          <p:cNvPr id="10" name="Google Shape;87;p14">
            <a:extLst>
              <a:ext uri="{FF2B5EF4-FFF2-40B4-BE49-F238E27FC236}">
                <a16:creationId xmlns:a16="http://schemas.microsoft.com/office/drawing/2014/main" id="{042199C9-DD4D-EB45-AFC1-D179EEED39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63699" y="212725"/>
            <a:ext cx="4288185" cy="8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 lang="es-CL" dirty="0"/>
          </a:p>
        </p:txBody>
      </p:sp>
      <p:sp>
        <p:nvSpPr>
          <p:cNvPr id="11" name="Google Shape;7;p1">
            <a:extLst>
              <a:ext uri="{FF2B5EF4-FFF2-40B4-BE49-F238E27FC236}">
                <a16:creationId xmlns:a16="http://schemas.microsoft.com/office/drawing/2014/main" id="{11BA7EF7-A1ED-2147-8386-4D991E939F00}"/>
              </a:ext>
            </a:extLst>
          </p:cNvPr>
          <p:cNvSpPr txBox="1">
            <a:spLocks/>
          </p:cNvSpPr>
          <p:nvPr userDrawn="1"/>
        </p:nvSpPr>
        <p:spPr>
          <a:xfrm>
            <a:off x="69151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fld id="{00000000-1234-1234-1234-123412341234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 6" userDrawn="1">
  <p:cSld name="OBJECT_1_1_1_1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9"/>
          <p:cNvSpPr/>
          <p:nvPr/>
        </p:nvSpPr>
        <p:spPr>
          <a:xfrm>
            <a:off x="770850" y="212725"/>
            <a:ext cx="903600" cy="813000"/>
          </a:xfrm>
          <a:prstGeom prst="parallelogram">
            <a:avLst>
              <a:gd name="adj" fmla="val 4531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19"/>
          <p:cNvSpPr/>
          <p:nvPr/>
        </p:nvSpPr>
        <p:spPr>
          <a:xfrm>
            <a:off x="146422" y="212725"/>
            <a:ext cx="903600" cy="813000"/>
          </a:xfrm>
          <a:prstGeom prst="parallelogram">
            <a:avLst>
              <a:gd name="adj" fmla="val 45310"/>
            </a:avLst>
          </a:prstGeom>
          <a:gradFill>
            <a:gsLst>
              <a:gs pos="0">
                <a:srgbClr val="FFFFFF"/>
              </a:gs>
              <a:gs pos="65000">
                <a:schemeClr val="lt2"/>
              </a:gs>
              <a:gs pos="100000">
                <a:schemeClr val="lt2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9" name="Google Shape;129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179349" y="389413"/>
            <a:ext cx="2746703" cy="459625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19"/>
          <p:cNvSpPr txBox="1">
            <a:spLocks noGrp="1"/>
          </p:cNvSpPr>
          <p:nvPr>
            <p:ph type="body" idx="1"/>
          </p:nvPr>
        </p:nvSpPr>
        <p:spPr>
          <a:xfrm>
            <a:off x="294150" y="1218600"/>
            <a:ext cx="8555700" cy="513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  <a:defRPr sz="2400" i="0" u="none" strike="noStrike" cap="none">
                <a:solidFill>
                  <a:srgbClr val="81899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Frankli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Franklin Gothic"/>
              <a:buChar char="•"/>
              <a:defRPr sz="2000" i="0" u="none" strike="noStrike" cap="none">
                <a:solidFill>
                  <a:srgbClr val="81899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ranklin Gothic"/>
              <a:buChar char="○"/>
              <a:defRPr sz="18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ranklin Gothic"/>
              <a:buChar char="•"/>
              <a:defRPr sz="16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ranklin Gothic"/>
              <a:buChar char="•"/>
              <a:defRPr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Franklin Gothic"/>
              <a:buChar char="•"/>
              <a:defRPr sz="12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L="3200400" marR="0" lvl="6" indent="-2921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Franklin Gothic"/>
              <a:buChar char="•"/>
              <a:defRPr sz="10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L="3657600" marR="0" lvl="7" indent="-279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Franklin Gothic"/>
              <a:buChar char="•"/>
              <a:defRPr sz="8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L="4114800" marR="0" lvl="8" indent="-2667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Franklin Gothic"/>
              <a:buChar char="•"/>
              <a:defRPr sz="6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endParaRPr/>
          </a:p>
        </p:txBody>
      </p:sp>
      <p:sp>
        <p:nvSpPr>
          <p:cNvPr id="9" name="Google Shape;84;p14">
            <a:extLst>
              <a:ext uri="{FF2B5EF4-FFF2-40B4-BE49-F238E27FC236}">
                <a16:creationId xmlns:a16="http://schemas.microsoft.com/office/drawing/2014/main" id="{F9F64A49-AA15-AD43-B19D-23A4EB8DE7D9}"/>
              </a:ext>
            </a:extLst>
          </p:cNvPr>
          <p:cNvSpPr/>
          <p:nvPr userDrawn="1"/>
        </p:nvSpPr>
        <p:spPr>
          <a:xfrm>
            <a:off x="1372975" y="212725"/>
            <a:ext cx="4806374" cy="813000"/>
          </a:xfrm>
          <a:prstGeom prst="parallelogram">
            <a:avLst>
              <a:gd name="adj" fmla="val 4531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Bebas Neue" panose="020B0606020202050201" pitchFamily="34" charset="77"/>
            </a:endParaRPr>
          </a:p>
        </p:txBody>
      </p:sp>
      <p:sp>
        <p:nvSpPr>
          <p:cNvPr id="10" name="Google Shape;87;p14">
            <a:extLst>
              <a:ext uri="{FF2B5EF4-FFF2-40B4-BE49-F238E27FC236}">
                <a16:creationId xmlns:a16="http://schemas.microsoft.com/office/drawing/2014/main" id="{C0378FBE-0A93-5149-B627-D48D44139BE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63699" y="212725"/>
            <a:ext cx="4288185" cy="8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 lang="es-CL" dirty="0"/>
          </a:p>
        </p:txBody>
      </p:sp>
      <p:sp>
        <p:nvSpPr>
          <p:cNvPr id="11" name="Google Shape;7;p1">
            <a:extLst>
              <a:ext uri="{FF2B5EF4-FFF2-40B4-BE49-F238E27FC236}">
                <a16:creationId xmlns:a16="http://schemas.microsoft.com/office/drawing/2014/main" id="{BA47B549-B97C-0241-A1C4-9A8B97970C78}"/>
              </a:ext>
            </a:extLst>
          </p:cNvPr>
          <p:cNvSpPr txBox="1">
            <a:spLocks/>
          </p:cNvSpPr>
          <p:nvPr userDrawn="1"/>
        </p:nvSpPr>
        <p:spPr>
          <a:xfrm>
            <a:off x="69151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fld id="{00000000-1234-1234-1234-123412341234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body" idx="1"/>
          </p:nvPr>
        </p:nvSpPr>
        <p:spPr>
          <a:xfrm>
            <a:off x="294150" y="1218600"/>
            <a:ext cx="8555700" cy="513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  <a:defRPr sz="2400" i="0" u="none" strike="noStrike" cap="none">
                <a:solidFill>
                  <a:srgbClr val="81899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Franklin Gothic"/>
              <a:buChar char="•"/>
              <a:defRPr sz="2000" i="0" u="none" strike="noStrike" cap="none">
                <a:solidFill>
                  <a:srgbClr val="81899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ranklin Gothic"/>
              <a:buChar char="○"/>
              <a:defRPr sz="18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ranklin Gothic"/>
              <a:buChar char="•"/>
              <a:defRPr sz="16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ranklin Gothic"/>
              <a:buChar char="•"/>
              <a:defRPr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Franklin Gothic"/>
              <a:buChar char="•"/>
              <a:defRPr sz="12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L="3200400" marR="0" lvl="6" indent="-2921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Franklin Gothic"/>
              <a:buChar char="•"/>
              <a:defRPr sz="10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L="3657600" marR="0" lvl="7" indent="-279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Franklin Gothic"/>
              <a:buChar char="•"/>
              <a:defRPr sz="8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L="4114800" marR="0" lvl="8" indent="-2667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Franklin Gothic"/>
              <a:buChar char="•"/>
              <a:defRPr sz="6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sldNum" idx="12"/>
          </p:nvPr>
        </p:nvSpPr>
        <p:spPr>
          <a:xfrm>
            <a:off x="69151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i="0" u="none" strike="noStrike" cap="none">
                <a:solidFill>
                  <a:srgbClr val="6C7A8A"/>
                </a:solidFill>
                <a:latin typeface="Calibri" panose="020F0502020204030204" pitchFamily="34" charset="0"/>
                <a:ea typeface="Roboto Mono"/>
                <a:cs typeface="Calibri" panose="020F0502020204030204" pitchFamily="34" charset="0"/>
                <a:sym typeface="Roboto Mono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fld id="{00000000-1234-1234-1234-123412341234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8" name="Google Shape;8;p1"/>
          <p:cNvSpPr txBox="1">
            <a:spLocks noGrp="1"/>
          </p:cNvSpPr>
          <p:nvPr>
            <p:ph type="title"/>
          </p:nvPr>
        </p:nvSpPr>
        <p:spPr>
          <a:xfrm>
            <a:off x="1763700" y="212725"/>
            <a:ext cx="6751800" cy="8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sz="3000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sz="3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sz="3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sz="3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sz="3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sz="3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sz="3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sz="3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sz="3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 lang="es-CL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3" r:id="rId4"/>
    <p:sldLayoutId id="2147483654" r:id="rId5"/>
    <p:sldLayoutId id="2147483679" r:id="rId6"/>
    <p:sldLayoutId id="2147483662" r:id="rId7"/>
    <p:sldLayoutId id="2147483664" r:id="rId8"/>
    <p:sldLayoutId id="2147483665" r:id="rId9"/>
    <p:sldLayoutId id="2147483678" r:id="rId10"/>
    <p:sldLayoutId id="2147483677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Calibri" panose="020F0502020204030204" pitchFamily="34" charset="0"/>
          <a:ea typeface="Roboto" panose="02000000000000000000" pitchFamily="2" charset="0"/>
          <a:cs typeface="Calibri" panose="020F0502020204030204" pitchFamily="34" charset="0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0"/>
          <p:cNvSpPr txBox="1">
            <a:spLocks noGrp="1"/>
          </p:cNvSpPr>
          <p:nvPr>
            <p:ph type="title"/>
          </p:nvPr>
        </p:nvSpPr>
        <p:spPr>
          <a:xfrm>
            <a:off x="3993775" y="2487700"/>
            <a:ext cx="4894800" cy="28911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DESARROLLO WEB</a:t>
            </a:r>
            <a:endParaRPr dirty="0"/>
          </a:p>
        </p:txBody>
      </p:sp>
      <p:sp>
        <p:nvSpPr>
          <p:cNvPr id="213" name="Google Shape;213;p30"/>
          <p:cNvSpPr txBox="1">
            <a:spLocks noGrp="1"/>
          </p:cNvSpPr>
          <p:nvPr>
            <p:ph type="subTitle" idx="1"/>
          </p:nvPr>
        </p:nvSpPr>
        <p:spPr>
          <a:xfrm>
            <a:off x="6386512" y="5620875"/>
            <a:ext cx="2502087" cy="873900"/>
          </a:xfrm>
          <a:prstGeom prst="roundRect">
            <a:avLst/>
          </a:prstGeom>
        </p:spPr>
        <p:txBody>
          <a:bodyPr spcFirstLastPara="1" wrap="square" lIns="91425" tIns="0" rIns="182875" bIns="0" anchor="t" anchorCtr="0">
            <a:noAutofit/>
          </a:bodyPr>
          <a:lstStyle/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600" dirty="0"/>
              <a:t>PGY3121</a:t>
            </a:r>
            <a:endParaRPr sz="36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F750691-DAB0-AA4F-B577-B16F30A46F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4150" y="1218600"/>
            <a:ext cx="8555700" cy="5137800"/>
          </a:xfrm>
        </p:spPr>
        <p:txBody>
          <a:bodyPr/>
          <a:lstStyle/>
          <a:p>
            <a:r>
              <a:rPr lang="es-ES_tradnl" dirty="0"/>
              <a:t>En la sección del head de la página podemos encontrar las siguientes etiquetas:</a:t>
            </a:r>
          </a:p>
          <a:p>
            <a:pPr marL="50800" indent="0">
              <a:buNone/>
            </a:pPr>
            <a:endParaRPr lang="es-ES_tradnl" dirty="0"/>
          </a:p>
          <a:p>
            <a:endParaRPr lang="es-ES_tradnl" dirty="0"/>
          </a:p>
          <a:p>
            <a:endParaRPr lang="es-ES_tradnl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4"/>
            <a:endParaRPr lang="es-ES_tradnl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532F8F7C-62F6-AB45-8C6F-954F7E1DB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ETIQUETAS MÁS COMUNES</a:t>
            </a:r>
          </a:p>
        </p:txBody>
      </p:sp>
      <p:graphicFrame>
        <p:nvGraphicFramePr>
          <p:cNvPr id="6" name="Tabla 5">
            <a:extLst>
              <a:ext uri="{FF2B5EF4-FFF2-40B4-BE49-F238E27FC236}">
                <a16:creationId xmlns:a16="http://schemas.microsoft.com/office/drawing/2014/main" id="{B4C2D7A1-7416-4D90-9FC9-8C52FDEEA4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8382882"/>
              </p:ext>
            </p:extLst>
          </p:nvPr>
        </p:nvGraphicFramePr>
        <p:xfrm>
          <a:off x="396536" y="2307346"/>
          <a:ext cx="8374602" cy="340868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4187301">
                  <a:extLst>
                    <a:ext uri="{9D8B030D-6E8A-4147-A177-3AD203B41FA5}">
                      <a16:colId xmlns:a16="http://schemas.microsoft.com/office/drawing/2014/main" val="2706339603"/>
                    </a:ext>
                  </a:extLst>
                </a:gridCol>
                <a:gridCol w="4187301">
                  <a:extLst>
                    <a:ext uri="{9D8B030D-6E8A-4147-A177-3AD203B41FA5}">
                      <a16:colId xmlns:a16="http://schemas.microsoft.com/office/drawing/2014/main" val="35387895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Etiqueta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Descripción</a:t>
                      </a:r>
                      <a:endParaRPr lang="es-C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65822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L" sz="1400" dirty="0"/>
                        <a:t>&lt;head&gt;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Define al información relativa al documento</a:t>
                      </a:r>
                      <a:endParaRPr lang="es-C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84512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L" sz="1400" dirty="0"/>
                        <a:t>&lt;</a:t>
                      </a:r>
                      <a:r>
                        <a:rPr lang="es-CL" sz="1400" dirty="0" err="1"/>
                        <a:t>title</a:t>
                      </a:r>
                      <a:r>
                        <a:rPr lang="es-CL" sz="1400" dirty="0"/>
                        <a:t>&gt;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Define el título del documento</a:t>
                      </a:r>
                      <a:endParaRPr lang="es-C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04248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L" sz="1400" dirty="0"/>
                        <a:t>&lt;base&gt;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Define una dirección por defecto para todos los enlaces de la página</a:t>
                      </a:r>
                      <a:endParaRPr lang="es-C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3906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L" sz="1400" dirty="0"/>
                        <a:t>&lt;link&gt;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Define la relación entre un documento y sus recursos externos</a:t>
                      </a:r>
                      <a:endParaRPr lang="es-C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82109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L" sz="1400" dirty="0"/>
                        <a:t>&lt;meta&gt;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Define los metadatos respecto al documento</a:t>
                      </a:r>
                      <a:endParaRPr lang="es-C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13333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L" sz="1400" dirty="0"/>
                        <a:t>&lt;script&gt;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Define un script del lado del cliente</a:t>
                      </a:r>
                      <a:endParaRPr lang="es-C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77455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L" sz="1400" dirty="0"/>
                        <a:t>&lt;</a:t>
                      </a:r>
                      <a:r>
                        <a:rPr lang="es-CL" sz="1400" dirty="0" err="1"/>
                        <a:t>style</a:t>
                      </a:r>
                      <a:r>
                        <a:rPr lang="es-CL" sz="1400" dirty="0"/>
                        <a:t>&gt;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Define información respecto a los estilos visuales del documento.</a:t>
                      </a:r>
                      <a:endParaRPr lang="es-C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01775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956298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D95C8C4E-91D1-4E57-8E76-1811DE6165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En la sección del cuerpo de la página podemos encontrar las siguientes etiquetas, muchas de estas etiquetas no tienen formato gráfico y son sólo definiciones semánticas.</a:t>
            </a:r>
            <a:endParaRPr lang="es-CL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7540AE37-5D01-4610-BB41-0683560D64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ETIQUETAS MÁS COMUNES</a:t>
            </a:r>
            <a:endParaRPr lang="es-CL" dirty="0"/>
          </a:p>
        </p:txBody>
      </p:sp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55CC4065-43FA-45A8-B64C-485ED363E6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8899375"/>
              </p:ext>
            </p:extLst>
          </p:nvPr>
        </p:nvGraphicFramePr>
        <p:xfrm>
          <a:off x="384699" y="2528439"/>
          <a:ext cx="8374602" cy="351028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4187301">
                  <a:extLst>
                    <a:ext uri="{9D8B030D-6E8A-4147-A177-3AD203B41FA5}">
                      <a16:colId xmlns:a16="http://schemas.microsoft.com/office/drawing/2014/main" val="2706339603"/>
                    </a:ext>
                  </a:extLst>
                </a:gridCol>
                <a:gridCol w="4187301">
                  <a:extLst>
                    <a:ext uri="{9D8B030D-6E8A-4147-A177-3AD203B41FA5}">
                      <a16:colId xmlns:a16="http://schemas.microsoft.com/office/drawing/2014/main" val="35387895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Etiqueta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Descripción</a:t>
                      </a:r>
                      <a:endParaRPr lang="es-C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65822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L" sz="1400" dirty="0"/>
                        <a:t>&lt;h1&gt; … &lt;h6&gt;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sz="1200" dirty="0"/>
                        <a:t>Define un encabezado para la sección, los encabezados varían según orden de importancia, son 6 posibles.</a:t>
                      </a:r>
                      <a:endParaRPr lang="es-CL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84512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L" sz="1400" dirty="0"/>
                        <a:t>&lt;p&gt;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sz="1200" dirty="0"/>
                        <a:t>Define un párrafo de texto en el documento.</a:t>
                      </a:r>
                      <a:endParaRPr lang="es-CL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04248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L" sz="1400" dirty="0"/>
                        <a:t>&lt;q&gt;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sz="1200" dirty="0"/>
                        <a:t>Define un contenido con formato de cita.</a:t>
                      </a:r>
                      <a:endParaRPr lang="es-CL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3906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L" sz="1400" dirty="0"/>
                        <a:t>&lt;</a:t>
                      </a:r>
                      <a:r>
                        <a:rPr lang="es-CL" sz="1400" dirty="0" err="1"/>
                        <a:t>abbr</a:t>
                      </a:r>
                      <a:r>
                        <a:rPr lang="es-CL" sz="1400" dirty="0"/>
                        <a:t>&gt;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sz="1200" dirty="0"/>
                        <a:t>Define un texto como una abreviación.</a:t>
                      </a:r>
                      <a:endParaRPr lang="es-CL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82109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L" sz="1400" dirty="0"/>
                        <a:t>&lt;cite&gt;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sz="1200" dirty="0"/>
                        <a:t>Define un contenido como una cita.</a:t>
                      </a:r>
                      <a:endParaRPr lang="es-CL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13333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L" sz="1400" dirty="0"/>
                        <a:t>&lt;</a:t>
                      </a:r>
                      <a:r>
                        <a:rPr lang="es-CL" sz="1400" dirty="0" err="1"/>
                        <a:t>blockquote</a:t>
                      </a:r>
                      <a:r>
                        <a:rPr lang="es-CL" sz="1400" dirty="0"/>
                        <a:t>&gt;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sz="1200" dirty="0"/>
                        <a:t>Define un contenido como una cita con formato de bloque.</a:t>
                      </a:r>
                      <a:endParaRPr lang="es-CL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77455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L" sz="1400" dirty="0"/>
                        <a:t>&lt;</a:t>
                      </a:r>
                      <a:r>
                        <a:rPr lang="es-CL" sz="1400" dirty="0" err="1"/>
                        <a:t>style</a:t>
                      </a:r>
                      <a:r>
                        <a:rPr lang="es-CL" sz="1400" dirty="0"/>
                        <a:t>&gt;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sz="1200" dirty="0"/>
                        <a:t>Define información respecto a los estilos visuales del documento.</a:t>
                      </a:r>
                      <a:endParaRPr lang="es-CL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01775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sz="1400" dirty="0"/>
                        <a:t>&lt;</a:t>
                      </a:r>
                      <a:r>
                        <a:rPr lang="es-ES" sz="1400" dirty="0" err="1"/>
                        <a:t>address</a:t>
                      </a:r>
                      <a:r>
                        <a:rPr lang="es-ES" sz="1400" dirty="0"/>
                        <a:t>&gt;</a:t>
                      </a:r>
                      <a:endParaRPr lang="es-CL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sz="1200" dirty="0"/>
                        <a:t>Define un contenido como una dirección de contacto.</a:t>
                      </a:r>
                      <a:endParaRPr lang="es-CL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18184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905039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4C8F73D2-9441-4817-829F-7C137D0770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Para crear enlaces o hipervínculos, se utiliza la etiqueta &lt;a&gt;</a:t>
            </a:r>
          </a:p>
          <a:p>
            <a:r>
              <a:rPr lang="es-ES" dirty="0"/>
              <a:t>El formato de la etiqueta es el siguiente:</a:t>
            </a:r>
          </a:p>
          <a:p>
            <a:pPr marL="50800" indent="0">
              <a:buNone/>
            </a:pPr>
            <a:endParaRPr lang="es-ES" dirty="0"/>
          </a:p>
          <a:p>
            <a:pPr marL="50800" indent="0">
              <a:buNone/>
            </a:pPr>
            <a:endParaRPr lang="es-ES" dirty="0"/>
          </a:p>
          <a:p>
            <a:pPr marL="50800" indent="0">
              <a:buNone/>
            </a:pPr>
            <a:endParaRPr lang="es-ES" dirty="0"/>
          </a:p>
          <a:p>
            <a:pPr marL="50800" indent="0">
              <a:buNone/>
            </a:pPr>
            <a:endParaRPr lang="es-ES" dirty="0"/>
          </a:p>
          <a:p>
            <a:pPr marL="50800" indent="0">
              <a:buNone/>
            </a:pPr>
            <a:endParaRPr lang="es-ES" dirty="0"/>
          </a:p>
          <a:p>
            <a:pPr marL="50800" indent="0">
              <a:buNone/>
            </a:pPr>
            <a:r>
              <a:rPr lang="es-ES" dirty="0"/>
              <a:t>El atributo </a:t>
            </a:r>
            <a:r>
              <a:rPr lang="es-ES" b="1" dirty="0" err="1"/>
              <a:t>href</a:t>
            </a:r>
            <a:r>
              <a:rPr lang="es-ES" dirty="0"/>
              <a:t> tiene como valor una </a:t>
            </a:r>
            <a:r>
              <a:rPr lang="es-ES" b="1" dirty="0" err="1"/>
              <a:t>url</a:t>
            </a:r>
            <a:r>
              <a:rPr lang="es-ES" dirty="0"/>
              <a:t> que puede ser a un archivo en el mismo servidor, un archivo en otro servidor o un enlace a una sección dentro del mismo sección.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BBD88D57-F085-4943-97A5-6C01264AE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ETIQUETAS MÁS COMUNES</a:t>
            </a:r>
            <a:endParaRPr lang="es-CL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70B8F8F-5070-F946-A1D5-027914727E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2176" y="2269159"/>
            <a:ext cx="6388100" cy="181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0459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68EB8586-D9E7-45F7-8E93-C7F43529B5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Para poner imágenes en una página web, se utiliza la etiqueta </a:t>
            </a:r>
            <a:r>
              <a:rPr lang="es-ES" b="1" dirty="0"/>
              <a:t>&lt;</a:t>
            </a:r>
            <a:r>
              <a:rPr lang="es-ES" b="1" dirty="0" err="1"/>
              <a:t>img</a:t>
            </a:r>
            <a:r>
              <a:rPr lang="es-ES" b="1" dirty="0"/>
              <a:t>&gt;</a:t>
            </a:r>
          </a:p>
          <a:p>
            <a:r>
              <a:rPr lang="es-ES" dirty="0"/>
              <a:t> El formato de la etiqueta es el siguiente:</a:t>
            </a:r>
          </a:p>
          <a:p>
            <a:pPr marL="50800" indent="0">
              <a:buNone/>
            </a:pPr>
            <a:endParaRPr lang="es-ES" dirty="0"/>
          </a:p>
          <a:p>
            <a:pPr marL="50800" indent="0">
              <a:buNone/>
            </a:pPr>
            <a:endParaRPr lang="es-ES" dirty="0"/>
          </a:p>
          <a:p>
            <a:pPr marL="50800" indent="0">
              <a:buNone/>
            </a:pPr>
            <a:endParaRPr lang="es-ES" dirty="0"/>
          </a:p>
          <a:p>
            <a:pPr marL="50800" indent="0">
              <a:buNone/>
            </a:pPr>
            <a:endParaRPr lang="es-ES" dirty="0"/>
          </a:p>
          <a:p>
            <a:pPr marL="50800" indent="0">
              <a:buNone/>
            </a:pPr>
            <a:r>
              <a:rPr lang="es-ES" dirty="0"/>
              <a:t>El atributo </a:t>
            </a:r>
            <a:r>
              <a:rPr lang="es-ES" b="1" dirty="0" err="1"/>
              <a:t>src</a:t>
            </a:r>
            <a:r>
              <a:rPr lang="es-ES" dirty="0"/>
              <a:t> tiene asociado el valor de donde se encuentra la imagen, esta </a:t>
            </a:r>
            <a:r>
              <a:rPr lang="es-ES" b="1" dirty="0" err="1"/>
              <a:t>url</a:t>
            </a:r>
            <a:r>
              <a:rPr lang="es-ES" dirty="0"/>
              <a:t> puede ser en el mismo servidor o en otro.</a:t>
            </a:r>
          </a:p>
          <a:p>
            <a:pPr marL="50800" indent="0">
              <a:buNone/>
            </a:pPr>
            <a:endParaRPr lang="es-ES" dirty="0"/>
          </a:p>
          <a:p>
            <a:pPr marL="50800" indent="0">
              <a:buNone/>
            </a:pPr>
            <a:r>
              <a:rPr lang="es-ES" dirty="0"/>
              <a:t>El atributo </a:t>
            </a:r>
            <a:r>
              <a:rPr lang="es-ES" b="1" dirty="0" err="1"/>
              <a:t>alt</a:t>
            </a:r>
            <a:r>
              <a:rPr lang="es-ES" dirty="0"/>
              <a:t> tiene asociado el valor de la descripción de la imagen.</a:t>
            </a:r>
            <a:endParaRPr lang="es-CL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B450E5D5-FC9D-4120-A541-D29F68051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ETIQUETAS MÁS COMUNES</a:t>
            </a:r>
            <a:endParaRPr lang="es-CL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8EDE183-89C0-3E46-8511-B5D43F157C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3200" y="2584450"/>
            <a:ext cx="6197600" cy="168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6948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FDC7A56C-40B0-40EF-9AD5-734BEB4BAF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Las listas de elementos en HTML son de dos tipos Ordenadas y desordenadas.</a:t>
            </a:r>
          </a:p>
          <a:p>
            <a:r>
              <a:rPr lang="es-ES" dirty="0"/>
              <a:t>Las listas ordenadas se definen por la etiqueta &lt;</a:t>
            </a:r>
            <a:r>
              <a:rPr lang="es-ES" dirty="0" err="1"/>
              <a:t>ol</a:t>
            </a:r>
            <a:r>
              <a:rPr lang="es-ES" dirty="0"/>
              <a:t>&gt;</a:t>
            </a:r>
          </a:p>
          <a:p>
            <a:r>
              <a:rPr lang="es-ES" dirty="0"/>
              <a:t>Las listas desordenadas se definen por la etiqueta &lt;</a:t>
            </a:r>
            <a:r>
              <a:rPr lang="es-ES" dirty="0" err="1"/>
              <a:t>ul</a:t>
            </a:r>
            <a:r>
              <a:rPr lang="es-ES" dirty="0"/>
              <a:t>&gt;</a:t>
            </a:r>
          </a:p>
          <a:p>
            <a:r>
              <a:rPr lang="es-ES" dirty="0"/>
              <a:t>Los elementos dentro de una lista se definen por &lt;</a:t>
            </a:r>
            <a:r>
              <a:rPr lang="es-ES" dirty="0" err="1"/>
              <a:t>li</a:t>
            </a:r>
            <a:r>
              <a:rPr lang="es-ES" dirty="0"/>
              <a:t>&gt;</a:t>
            </a:r>
            <a:endParaRPr lang="es-CL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26B6AE8D-236D-4D6C-A2D7-3CDF19E96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ETIQUETAS MÁS COMUNES.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2246274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BDF6E42C-D1F2-422A-9B78-6024396CF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ETIQUETAS MÁS COMUNES</a:t>
            </a:r>
            <a:endParaRPr lang="es-CL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8148C49-DFF1-43D8-A147-62FF1C3CBA73}"/>
              </a:ext>
            </a:extLst>
          </p:cNvPr>
          <p:cNvSpPr txBox="1"/>
          <p:nvPr/>
        </p:nvSpPr>
        <p:spPr>
          <a:xfrm>
            <a:off x="193538" y="1287262"/>
            <a:ext cx="3810290" cy="1944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rtlCol="0" anchor="t" anchorCtr="0">
            <a:noAutofit/>
          </a:bodyPr>
          <a:lstStyle/>
          <a:p>
            <a:pPr algn="l"/>
            <a:r>
              <a:rPr lang="es-ES" sz="2400" dirty="0">
                <a:latin typeface="Consolas" panose="020B0609020204030204" pitchFamily="49" charset="0"/>
              </a:rPr>
              <a:t>&lt;</a:t>
            </a:r>
            <a:r>
              <a:rPr lang="es-ES" sz="2400" dirty="0" err="1">
                <a:latin typeface="Consolas" panose="020B0609020204030204" pitchFamily="49" charset="0"/>
              </a:rPr>
              <a:t>ul</a:t>
            </a:r>
            <a:r>
              <a:rPr lang="es-ES" sz="2400" dirty="0"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s-ES" sz="2400" dirty="0">
                <a:latin typeface="Consolas" panose="020B0609020204030204" pitchFamily="49" charset="0"/>
              </a:rPr>
              <a:t>	&lt;</a:t>
            </a:r>
            <a:r>
              <a:rPr lang="es-ES" sz="2400" dirty="0" err="1">
                <a:latin typeface="Consolas" panose="020B0609020204030204" pitchFamily="49" charset="0"/>
              </a:rPr>
              <a:t>li</a:t>
            </a:r>
            <a:r>
              <a:rPr lang="es-ES" sz="2400" dirty="0">
                <a:latin typeface="Consolas" panose="020B0609020204030204" pitchFamily="49" charset="0"/>
              </a:rPr>
              <a:t>&gt;Perro&lt;/</a:t>
            </a:r>
            <a:r>
              <a:rPr lang="es-ES" sz="2400" dirty="0" err="1">
                <a:latin typeface="Consolas" panose="020B0609020204030204" pitchFamily="49" charset="0"/>
              </a:rPr>
              <a:t>li</a:t>
            </a:r>
            <a:r>
              <a:rPr lang="es-ES" sz="2400" dirty="0">
                <a:latin typeface="Consolas" panose="020B0609020204030204" pitchFamily="49" charset="0"/>
              </a:rPr>
              <a:t>&gt;</a:t>
            </a:r>
          </a:p>
          <a:p>
            <a:r>
              <a:rPr lang="es-ES" sz="2400" dirty="0">
                <a:latin typeface="Consolas" panose="020B0609020204030204" pitchFamily="49" charset="0"/>
              </a:rPr>
              <a:t>	&lt;</a:t>
            </a:r>
            <a:r>
              <a:rPr lang="es-ES" sz="2400" dirty="0" err="1">
                <a:latin typeface="Consolas" panose="020B0609020204030204" pitchFamily="49" charset="0"/>
              </a:rPr>
              <a:t>li</a:t>
            </a:r>
            <a:r>
              <a:rPr lang="es-ES" sz="2400" dirty="0">
                <a:latin typeface="Consolas" panose="020B0609020204030204" pitchFamily="49" charset="0"/>
              </a:rPr>
              <a:t>&gt;Gato&lt;/</a:t>
            </a:r>
            <a:r>
              <a:rPr lang="es-ES" sz="2400" dirty="0" err="1">
                <a:latin typeface="Consolas" panose="020B0609020204030204" pitchFamily="49" charset="0"/>
              </a:rPr>
              <a:t>li</a:t>
            </a:r>
            <a:r>
              <a:rPr lang="es-ES" sz="2400" dirty="0">
                <a:latin typeface="Consolas" panose="020B0609020204030204" pitchFamily="49" charset="0"/>
              </a:rPr>
              <a:t>&gt;</a:t>
            </a:r>
          </a:p>
          <a:p>
            <a:r>
              <a:rPr lang="es-ES" sz="2400" dirty="0">
                <a:latin typeface="Consolas" panose="020B0609020204030204" pitchFamily="49" charset="0"/>
              </a:rPr>
              <a:t>	&lt;</a:t>
            </a:r>
            <a:r>
              <a:rPr lang="es-ES" sz="2400" dirty="0" err="1">
                <a:latin typeface="Consolas" panose="020B0609020204030204" pitchFamily="49" charset="0"/>
              </a:rPr>
              <a:t>li</a:t>
            </a:r>
            <a:r>
              <a:rPr lang="es-ES" sz="2400" dirty="0">
                <a:latin typeface="Consolas" panose="020B0609020204030204" pitchFamily="49" charset="0"/>
              </a:rPr>
              <a:t>&gt;Conejo&lt;/</a:t>
            </a:r>
            <a:r>
              <a:rPr lang="es-ES" sz="2400" dirty="0" err="1">
                <a:latin typeface="Consolas" panose="020B0609020204030204" pitchFamily="49" charset="0"/>
              </a:rPr>
              <a:t>li</a:t>
            </a:r>
            <a:r>
              <a:rPr lang="es-ES" sz="2400" dirty="0"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s-ES" sz="2400" dirty="0">
                <a:latin typeface="Consolas" panose="020B0609020204030204" pitchFamily="49" charset="0"/>
              </a:rPr>
              <a:t>&lt;/</a:t>
            </a:r>
            <a:r>
              <a:rPr lang="es-ES" sz="2400" dirty="0" err="1">
                <a:latin typeface="Consolas" panose="020B0609020204030204" pitchFamily="49" charset="0"/>
              </a:rPr>
              <a:t>ul</a:t>
            </a:r>
            <a:r>
              <a:rPr lang="es-ES" sz="2400" dirty="0">
                <a:latin typeface="Consolas" panose="020B0609020204030204" pitchFamily="49" charset="0"/>
              </a:rPr>
              <a:t>&gt;</a:t>
            </a:r>
            <a:endParaRPr lang="es-CL" sz="2400" dirty="0">
              <a:latin typeface="Consolas" panose="020B0609020204030204" pitchFamily="49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463E3C16-3DDA-4D68-A93A-64AEB6D4C4D7}"/>
              </a:ext>
            </a:extLst>
          </p:cNvPr>
          <p:cNvSpPr txBox="1"/>
          <p:nvPr/>
        </p:nvSpPr>
        <p:spPr>
          <a:xfrm>
            <a:off x="5059084" y="1287262"/>
            <a:ext cx="3693111" cy="1944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rtlCol="0" anchor="t" anchorCtr="0">
            <a:noAutofit/>
          </a:bodyPr>
          <a:lstStyle/>
          <a:p>
            <a:pPr algn="l"/>
            <a:r>
              <a:rPr lang="es-ES" sz="2400" dirty="0">
                <a:latin typeface="Consolas" panose="020B0609020204030204" pitchFamily="49" charset="0"/>
              </a:rPr>
              <a:t>&lt;</a:t>
            </a:r>
            <a:r>
              <a:rPr lang="es-ES" sz="2400" dirty="0" err="1">
                <a:latin typeface="Consolas" panose="020B0609020204030204" pitchFamily="49" charset="0"/>
              </a:rPr>
              <a:t>ol</a:t>
            </a:r>
            <a:r>
              <a:rPr lang="es-ES" sz="2400" dirty="0"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s-ES" sz="2400" dirty="0">
                <a:latin typeface="Consolas" panose="020B0609020204030204" pitchFamily="49" charset="0"/>
              </a:rPr>
              <a:t>	&lt;</a:t>
            </a:r>
            <a:r>
              <a:rPr lang="es-ES" sz="2400" dirty="0" err="1">
                <a:latin typeface="Consolas" panose="020B0609020204030204" pitchFamily="49" charset="0"/>
              </a:rPr>
              <a:t>li</a:t>
            </a:r>
            <a:r>
              <a:rPr lang="es-ES" sz="2400" dirty="0">
                <a:latin typeface="Consolas" panose="020B0609020204030204" pitchFamily="49" charset="0"/>
              </a:rPr>
              <a:t>&gt;Perro&lt;/</a:t>
            </a:r>
            <a:r>
              <a:rPr lang="es-ES" sz="2400" dirty="0" err="1">
                <a:latin typeface="Consolas" panose="020B0609020204030204" pitchFamily="49" charset="0"/>
              </a:rPr>
              <a:t>li</a:t>
            </a:r>
            <a:r>
              <a:rPr lang="es-ES" sz="2400" dirty="0">
                <a:latin typeface="Consolas" panose="020B0609020204030204" pitchFamily="49" charset="0"/>
              </a:rPr>
              <a:t>&gt;</a:t>
            </a:r>
          </a:p>
          <a:p>
            <a:r>
              <a:rPr lang="es-ES" sz="2400" dirty="0">
                <a:latin typeface="Consolas" panose="020B0609020204030204" pitchFamily="49" charset="0"/>
              </a:rPr>
              <a:t>	&lt;</a:t>
            </a:r>
            <a:r>
              <a:rPr lang="es-ES" sz="2400" dirty="0" err="1">
                <a:latin typeface="Consolas" panose="020B0609020204030204" pitchFamily="49" charset="0"/>
              </a:rPr>
              <a:t>li</a:t>
            </a:r>
            <a:r>
              <a:rPr lang="es-ES" sz="2400" dirty="0">
                <a:latin typeface="Consolas" panose="020B0609020204030204" pitchFamily="49" charset="0"/>
              </a:rPr>
              <a:t>&gt;Gato&lt;/</a:t>
            </a:r>
            <a:r>
              <a:rPr lang="es-ES" sz="2400" dirty="0" err="1">
                <a:latin typeface="Consolas" panose="020B0609020204030204" pitchFamily="49" charset="0"/>
              </a:rPr>
              <a:t>li</a:t>
            </a:r>
            <a:r>
              <a:rPr lang="es-ES" sz="2400" dirty="0">
                <a:latin typeface="Consolas" panose="020B0609020204030204" pitchFamily="49" charset="0"/>
              </a:rPr>
              <a:t>&gt;</a:t>
            </a:r>
          </a:p>
          <a:p>
            <a:r>
              <a:rPr lang="es-ES" sz="2400" dirty="0">
                <a:latin typeface="Consolas" panose="020B0609020204030204" pitchFamily="49" charset="0"/>
              </a:rPr>
              <a:t>	&lt;</a:t>
            </a:r>
            <a:r>
              <a:rPr lang="es-ES" sz="2400" dirty="0" err="1">
                <a:latin typeface="Consolas" panose="020B0609020204030204" pitchFamily="49" charset="0"/>
              </a:rPr>
              <a:t>li</a:t>
            </a:r>
            <a:r>
              <a:rPr lang="es-ES" sz="2400" dirty="0">
                <a:latin typeface="Consolas" panose="020B0609020204030204" pitchFamily="49" charset="0"/>
              </a:rPr>
              <a:t>&gt;Conejo&lt;/</a:t>
            </a:r>
            <a:r>
              <a:rPr lang="es-ES" sz="2400" dirty="0" err="1">
                <a:latin typeface="Consolas" panose="020B0609020204030204" pitchFamily="49" charset="0"/>
              </a:rPr>
              <a:t>li</a:t>
            </a:r>
            <a:r>
              <a:rPr lang="es-ES" sz="2400" dirty="0"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s-ES" sz="2400" dirty="0">
                <a:latin typeface="Consolas" panose="020B0609020204030204" pitchFamily="49" charset="0"/>
              </a:rPr>
              <a:t>&lt;/</a:t>
            </a:r>
            <a:r>
              <a:rPr lang="es-ES" sz="2400" dirty="0" err="1">
                <a:latin typeface="Consolas" panose="020B0609020204030204" pitchFamily="49" charset="0"/>
              </a:rPr>
              <a:t>ol</a:t>
            </a:r>
            <a:r>
              <a:rPr lang="es-ES" sz="2400" dirty="0">
                <a:latin typeface="Consolas" panose="020B0609020204030204" pitchFamily="49" charset="0"/>
              </a:rPr>
              <a:t>&gt;</a:t>
            </a:r>
            <a:endParaRPr lang="es-CL" sz="2400" dirty="0">
              <a:latin typeface="Consolas" panose="020B0609020204030204" pitchFamily="49" charset="0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42F6B438-3A31-48D3-9540-49D50F8B73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538" y="3591804"/>
            <a:ext cx="2043635" cy="1506923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26354DD8-FEB8-47BA-AE40-BF8FDCB397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9084" y="3639906"/>
            <a:ext cx="1705700" cy="1421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036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166EC3DA-B636-43CC-A52D-17E08989ED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sz="2000" dirty="0"/>
              <a:t>Las tablas simples se definen por un conjunto de etiquetas.</a:t>
            </a:r>
          </a:p>
          <a:p>
            <a:r>
              <a:rPr lang="es-ES" sz="2000" dirty="0"/>
              <a:t>La etiqueta &lt;table&gt; y &lt;/table&gt; definen el inicio y término de una tabla.</a:t>
            </a:r>
          </a:p>
          <a:p>
            <a:r>
              <a:rPr lang="es-ES" sz="2000" dirty="0"/>
              <a:t>La etiqueta &lt;</a:t>
            </a:r>
            <a:r>
              <a:rPr lang="es-ES" sz="2000" dirty="0" err="1"/>
              <a:t>tr</a:t>
            </a:r>
            <a:r>
              <a:rPr lang="es-ES" sz="2000" dirty="0"/>
              <a:t>&gt; y &lt;/</a:t>
            </a:r>
            <a:r>
              <a:rPr lang="es-ES" sz="2000" dirty="0" err="1"/>
              <a:t>tr</a:t>
            </a:r>
            <a:r>
              <a:rPr lang="es-ES" sz="2000" dirty="0"/>
              <a:t>&gt; definen el inicio y término de una fila.</a:t>
            </a:r>
            <a:endParaRPr lang="es-CL" sz="2000" dirty="0"/>
          </a:p>
          <a:p>
            <a:r>
              <a:rPr lang="es-CL" sz="2000" dirty="0"/>
              <a:t>La etiqueta </a:t>
            </a:r>
            <a:r>
              <a:rPr lang="es-ES" sz="2000" dirty="0"/>
              <a:t>&lt;</a:t>
            </a:r>
            <a:r>
              <a:rPr lang="es-ES" sz="2000" dirty="0" err="1"/>
              <a:t>td</a:t>
            </a:r>
            <a:r>
              <a:rPr lang="es-ES" sz="2000" dirty="0"/>
              <a:t>&gt; y &lt;/</a:t>
            </a:r>
            <a:r>
              <a:rPr lang="es-ES" sz="2000" dirty="0" err="1"/>
              <a:t>td</a:t>
            </a:r>
            <a:r>
              <a:rPr lang="es-ES" sz="2000" dirty="0"/>
              <a:t>&gt; definen inicio y término de una celda.</a:t>
            </a:r>
          </a:p>
          <a:p>
            <a:r>
              <a:rPr lang="es-CL" sz="2000" dirty="0"/>
              <a:t>La etiqueta </a:t>
            </a:r>
            <a:r>
              <a:rPr lang="es-ES" sz="2000" dirty="0"/>
              <a:t>&lt;</a:t>
            </a:r>
            <a:r>
              <a:rPr lang="es-ES" sz="2000" dirty="0" err="1"/>
              <a:t>th</a:t>
            </a:r>
            <a:r>
              <a:rPr lang="es-ES" sz="2000" dirty="0"/>
              <a:t>&gt; y &lt;/</a:t>
            </a:r>
            <a:r>
              <a:rPr lang="es-ES" sz="2000" dirty="0" err="1"/>
              <a:t>th</a:t>
            </a:r>
            <a:r>
              <a:rPr lang="es-ES" sz="2000" dirty="0"/>
              <a:t>&gt; definen inicio y término de una celda con formato de encabezado.</a:t>
            </a:r>
          </a:p>
          <a:p>
            <a:r>
              <a:rPr lang="es-ES" sz="2000" dirty="0"/>
              <a:t>La etiqueta &lt;</a:t>
            </a:r>
            <a:r>
              <a:rPr lang="es-ES" sz="2000" dirty="0" err="1"/>
              <a:t>caption</a:t>
            </a:r>
            <a:r>
              <a:rPr lang="es-ES" sz="2000" dirty="0"/>
              <a:t>&gt; y &lt;/</a:t>
            </a:r>
            <a:r>
              <a:rPr lang="es-ES" sz="2000" dirty="0" err="1"/>
              <a:t>caption</a:t>
            </a:r>
            <a:r>
              <a:rPr lang="es-ES" sz="2000" dirty="0"/>
              <a:t>&gt; definen el inicio y término de un título asociado a la tabla</a:t>
            </a:r>
          </a:p>
          <a:p>
            <a:endParaRPr lang="es-ES" dirty="0"/>
          </a:p>
          <a:p>
            <a:endParaRPr lang="es-CL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36C744FD-ACA2-448A-A93B-C7E087BE5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ETIQUETAS MÁS COMUNES</a:t>
            </a:r>
            <a:endParaRPr lang="es-CL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3B47477-7695-514C-81DD-77A0337F53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4172" y="4426000"/>
            <a:ext cx="4889500" cy="193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7468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42A3B994-0345-4772-89D1-A8F6CD1829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Así el código de una tabla podría ser el  siguiente:</a:t>
            </a:r>
          </a:p>
          <a:p>
            <a:pPr marL="50800" indent="0">
              <a:buNone/>
            </a:pPr>
            <a:endParaRPr lang="es-ES" dirty="0"/>
          </a:p>
          <a:p>
            <a:pPr marL="50800" indent="0">
              <a:buNone/>
            </a:pPr>
            <a:endParaRPr lang="es-CL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BE3CE401-AA2A-480E-89A6-5C1D31DC51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ETIQUETAS MÁS COMUNES</a:t>
            </a:r>
            <a:endParaRPr lang="es-CL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3588ED5-74EA-D448-ABC8-DACC97FAE9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648" y="1955800"/>
            <a:ext cx="3683000" cy="416560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617B949C-A784-A14D-9543-E41A47EF35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2563" y="2730500"/>
            <a:ext cx="2705100" cy="130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6476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166EC3DA-B636-43CC-A52D-17E08989ED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4150" y="1025725"/>
            <a:ext cx="8555700" cy="5137800"/>
          </a:xfrm>
        </p:spPr>
        <p:txBody>
          <a:bodyPr/>
          <a:lstStyle/>
          <a:p>
            <a:r>
              <a:rPr lang="es-ES" sz="2000" dirty="0"/>
              <a:t>Las tablas estructuras o más complejas requieren dividirse en encabezado, cuerpo y pie de tabla </a:t>
            </a:r>
          </a:p>
          <a:p>
            <a:endParaRPr lang="es-ES" dirty="0"/>
          </a:p>
          <a:p>
            <a:endParaRPr lang="es-CL" sz="2000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36C744FD-ACA2-448A-A93B-C7E087BE5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ETIQUETAS MÁS COMUNES</a:t>
            </a:r>
            <a:endParaRPr lang="es-CL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AB22377-F104-4749-AF9E-13257279F9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5242" y="2391052"/>
            <a:ext cx="4904608" cy="1796635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FBB34651-1E10-4A46-8B39-241A54795F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600" y="1838726"/>
            <a:ext cx="3231854" cy="4611770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F40494A6-EF99-C742-ACBE-D9298492ED63}"/>
              </a:ext>
            </a:extLst>
          </p:cNvPr>
          <p:cNvSpPr/>
          <p:nvPr/>
        </p:nvSpPr>
        <p:spPr>
          <a:xfrm>
            <a:off x="4277850" y="4523633"/>
            <a:ext cx="4572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" dirty="0"/>
              <a:t>Los comentarios de código en HTML se definen utilizando el siguiente formato:</a:t>
            </a:r>
          </a:p>
          <a:p>
            <a:endParaRPr lang="es-ES" dirty="0"/>
          </a:p>
          <a:p>
            <a:pPr marL="50800" indent="0" algn="ctr">
              <a:buNone/>
            </a:pPr>
            <a:r>
              <a:rPr lang="es-CL" b="1" dirty="0">
                <a:latin typeface="Consolas" panose="020B0609020204030204" pitchFamily="49" charset="0"/>
              </a:rPr>
              <a:t>&lt;!--Este es un comentario en HTML --&gt;</a:t>
            </a:r>
          </a:p>
        </p:txBody>
      </p:sp>
    </p:spTree>
    <p:extLst>
      <p:ext uri="{BB962C8B-B14F-4D97-AF65-F5344CB8AC3E}">
        <p14:creationId xmlns:p14="http://schemas.microsoft.com/office/powerpoint/2010/main" val="2699848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7CC93246-446D-4D25-AF92-EC9EA0A3C7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Existe una etiqueta que se utiliza mucho para definir un separador de secciones dentro de la página y es la etiqueta &lt;</a:t>
            </a:r>
            <a:r>
              <a:rPr lang="es-ES" dirty="0" err="1"/>
              <a:t>div</a:t>
            </a:r>
            <a:r>
              <a:rPr lang="es-ES" dirty="0"/>
              <a:t>&gt; contenido &lt;/</a:t>
            </a:r>
            <a:r>
              <a:rPr lang="es-ES" dirty="0" err="1"/>
              <a:t>div</a:t>
            </a:r>
            <a:r>
              <a:rPr lang="es-ES" dirty="0"/>
              <a:t>&gt;</a:t>
            </a:r>
          </a:p>
          <a:p>
            <a:endParaRPr lang="es-ES" dirty="0"/>
          </a:p>
          <a:p>
            <a:r>
              <a:rPr lang="es-ES" dirty="0"/>
              <a:t>Esta etiqueta de la misma forma que las etiquetas semánticas tiene por objetivo definir que el contenido está separado o dentro de una división.</a:t>
            </a:r>
          </a:p>
          <a:p>
            <a:endParaRPr lang="es-ES" dirty="0"/>
          </a:p>
          <a:p>
            <a:r>
              <a:rPr lang="es-ES" dirty="0"/>
              <a:t>No tiene estilo predefinido, sólo sirve para crear una división semántica de contenido.</a:t>
            </a:r>
          </a:p>
          <a:p>
            <a:endParaRPr lang="es-ES" dirty="0"/>
          </a:p>
          <a:p>
            <a:r>
              <a:rPr lang="es-ES" dirty="0"/>
              <a:t>Será muy útil cuando se apliquen estilos visuales y de comportamiento sobre ella.</a:t>
            </a:r>
            <a:endParaRPr lang="es-CL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F9C875E5-AF2B-4CEE-A08B-DEC863670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ETIQUETAS MÁS COMUNES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5730227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2"/>
          <p:cNvSpPr txBox="1">
            <a:spLocks noGrp="1"/>
          </p:cNvSpPr>
          <p:nvPr>
            <p:ph type="title"/>
          </p:nvPr>
        </p:nvSpPr>
        <p:spPr>
          <a:xfrm>
            <a:off x="3004575" y="3476150"/>
            <a:ext cx="5995800" cy="1603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HTML Y TECNOLOGÍAS WEB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6BA59E4F-5A45-4DFC-A5F4-A283647EDD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Existe un conjunto de etiquetas llamadas Etiquetas Semánticas.</a:t>
            </a:r>
          </a:p>
          <a:p>
            <a:endParaRPr lang="es-ES" dirty="0"/>
          </a:p>
          <a:p>
            <a:r>
              <a:rPr lang="es-ES" dirty="0"/>
              <a:t>Se llaman semánticas porque asignan un significado al contenido.</a:t>
            </a:r>
          </a:p>
          <a:p>
            <a:endParaRPr lang="es-ES" dirty="0"/>
          </a:p>
          <a:p>
            <a:r>
              <a:rPr lang="es-ES" dirty="0"/>
              <a:t>NO tienen un estilo definido, sólo se trata de su significado, por ejemplo, todas las barras de navegación o menús deberían estar encerradas en la etiqueta &lt;</a:t>
            </a:r>
            <a:r>
              <a:rPr lang="es-ES" dirty="0" err="1"/>
              <a:t>nav</a:t>
            </a:r>
            <a:r>
              <a:rPr lang="es-ES" dirty="0"/>
              <a:t>&gt; &lt;/</a:t>
            </a:r>
            <a:r>
              <a:rPr lang="es-ES" dirty="0" err="1"/>
              <a:t>nav</a:t>
            </a:r>
            <a:r>
              <a:rPr lang="es-ES" dirty="0"/>
              <a:t>&gt; la cual le dará significado.</a:t>
            </a:r>
            <a:endParaRPr lang="es-CL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643C0120-2A5F-478D-BFCC-E178AC03B9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ETIQUETAS MÁS COMUNES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34043598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E72B3F4E-73B5-49C1-917B-72729E1C5A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Este es un ejemplo de un conjunto de etiquetas semánticas.</a:t>
            </a:r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r>
              <a:rPr lang="es-ES" dirty="0"/>
              <a:t>Al definirlas dentro de un documento no definen ningún estilo, sólo le dan significado a lo que contienen.</a:t>
            </a:r>
            <a:endParaRPr lang="es-CL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DB08EFAD-A233-46E2-9B8F-0D93CFAAED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2800" dirty="0"/>
              <a:t>ETIQUETAS MÁS COMUNES</a:t>
            </a:r>
            <a:endParaRPr lang="es-CL" sz="280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F2C13CD-1311-4A87-880E-3E38549BE3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8949" y="1913045"/>
            <a:ext cx="3057525" cy="333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1877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12942022-C6DC-4F03-B572-50D8651844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UN POCO DE CÓDIGO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39736846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04675486-0140-4D3C-AFAC-CD38FEFA5C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Puedes ver como trabajar con visual </a:t>
            </a:r>
            <a:r>
              <a:rPr lang="es-ES" dirty="0" err="1"/>
              <a:t>code</a:t>
            </a:r>
            <a:r>
              <a:rPr lang="es-ES" dirty="0"/>
              <a:t> mediante el siguiente video de apoyo. </a:t>
            </a:r>
          </a:p>
          <a:p>
            <a:endParaRPr lang="es-ES" dirty="0"/>
          </a:p>
          <a:p>
            <a:endParaRPr lang="es-CL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961B0D9D-5814-49C4-BCC0-AD5189F4C6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UN POCO DE CÓDIGO</a:t>
            </a:r>
            <a:endParaRPr lang="es-CL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6F28EFC6-9036-4658-B257-1FFBB2605B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3929" y="2663173"/>
            <a:ext cx="2955236" cy="2955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8024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9B30D744-915A-41A1-988F-FD0B1151E8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Crea un nuevo archivo usando </a:t>
            </a:r>
            <a:r>
              <a:rPr lang="es-ES" dirty="0" err="1"/>
              <a:t>Ctrl+n</a:t>
            </a:r>
            <a:r>
              <a:rPr lang="es-ES" dirty="0"/>
              <a:t> o desde el menú </a:t>
            </a:r>
            <a:r>
              <a:rPr lang="es-ES" dirty="0" err="1"/>
              <a:t>file</a:t>
            </a:r>
            <a:r>
              <a:rPr lang="es-ES" dirty="0" err="1">
                <a:sym typeface="Wingdings" panose="05000000000000000000" pitchFamily="2" charset="2"/>
              </a:rPr>
              <a:t>new</a:t>
            </a:r>
            <a:r>
              <a:rPr lang="es-ES" dirty="0">
                <a:sym typeface="Wingdings" panose="05000000000000000000" pitchFamily="2" charset="2"/>
              </a:rPr>
              <a:t> file</a:t>
            </a:r>
          </a:p>
          <a:p>
            <a:endParaRPr lang="es-CL" dirty="0"/>
          </a:p>
          <a:p>
            <a:endParaRPr lang="es-CL" dirty="0"/>
          </a:p>
          <a:p>
            <a:endParaRPr lang="es-CL" dirty="0"/>
          </a:p>
          <a:p>
            <a:endParaRPr lang="es-CL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0FFC9AC4-F378-4756-BB9E-6EFE9C132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UN POCO DE CÓDIGO</a:t>
            </a:r>
            <a:endParaRPr lang="es-CL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9D954E2-79E7-4FBD-B8DD-6FCBA0D8DE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8388" y="2171689"/>
            <a:ext cx="2867425" cy="1467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9085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2EE4BD65-3B18-4F65-89F4-B687D539E9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dirty="0"/>
              <a:t>Luego de que crees el archivo, guárdalo inmediatamente, ve al </a:t>
            </a:r>
            <a:r>
              <a:rPr lang="es-CL" dirty="0" err="1"/>
              <a:t>file</a:t>
            </a:r>
            <a:r>
              <a:rPr lang="es-CL" dirty="0" err="1">
                <a:sym typeface="Wingdings" panose="05000000000000000000" pitchFamily="2" charset="2"/>
              </a:rPr>
              <a:t>Save</a:t>
            </a:r>
            <a:r>
              <a:rPr lang="es-CL" dirty="0">
                <a:sym typeface="Wingdings" panose="05000000000000000000" pitchFamily="2" charset="2"/>
              </a:rPr>
              <a:t> As o </a:t>
            </a:r>
            <a:r>
              <a:rPr lang="es-CL" dirty="0" err="1">
                <a:sym typeface="Wingdings" panose="05000000000000000000" pitchFamily="2" charset="2"/>
              </a:rPr>
              <a:t>Crtl+Shift+S</a:t>
            </a:r>
            <a:endParaRPr lang="es-CL" dirty="0">
              <a:sym typeface="Wingdings" panose="05000000000000000000" pitchFamily="2" charset="2"/>
            </a:endParaRPr>
          </a:p>
          <a:p>
            <a:endParaRPr lang="es-CL" dirty="0">
              <a:sym typeface="Wingdings" panose="05000000000000000000" pitchFamily="2" charset="2"/>
            </a:endParaRPr>
          </a:p>
          <a:p>
            <a:endParaRPr lang="es-CL" dirty="0">
              <a:sym typeface="Wingdings" panose="05000000000000000000" pitchFamily="2" charset="2"/>
            </a:endParaRPr>
          </a:p>
          <a:p>
            <a:endParaRPr lang="es-CL" dirty="0">
              <a:sym typeface="Wingdings" panose="05000000000000000000" pitchFamily="2" charset="2"/>
            </a:endParaRPr>
          </a:p>
          <a:p>
            <a:endParaRPr lang="es-CL" dirty="0">
              <a:sym typeface="Wingdings" panose="05000000000000000000" pitchFamily="2" charset="2"/>
            </a:endParaRPr>
          </a:p>
          <a:p>
            <a:endParaRPr lang="es-CL" dirty="0">
              <a:sym typeface="Wingdings" panose="05000000000000000000" pitchFamily="2" charset="2"/>
            </a:endParaRPr>
          </a:p>
          <a:p>
            <a:endParaRPr lang="es-CL" dirty="0">
              <a:sym typeface="Wingdings" panose="05000000000000000000" pitchFamily="2" charset="2"/>
            </a:endParaRPr>
          </a:p>
          <a:p>
            <a:endParaRPr lang="es-CL" dirty="0">
              <a:sym typeface="Wingdings" panose="05000000000000000000" pitchFamily="2" charset="2"/>
            </a:endParaRPr>
          </a:p>
          <a:p>
            <a:r>
              <a:rPr lang="es-CL" dirty="0">
                <a:sym typeface="Wingdings" panose="05000000000000000000" pitchFamily="2" charset="2"/>
              </a:rPr>
              <a:t>Guarda el archivo como index.html, de esta forma VS </a:t>
            </a:r>
            <a:r>
              <a:rPr lang="es-CL" dirty="0" err="1">
                <a:sym typeface="Wingdings" panose="05000000000000000000" pitchFamily="2" charset="2"/>
              </a:rPr>
              <a:t>Code</a:t>
            </a:r>
            <a:r>
              <a:rPr lang="es-CL" dirty="0">
                <a:sym typeface="Wingdings" panose="05000000000000000000" pitchFamily="2" charset="2"/>
              </a:rPr>
              <a:t> activará el </a:t>
            </a:r>
            <a:r>
              <a:rPr lang="es-CL" dirty="0" err="1">
                <a:sym typeface="Wingdings" panose="05000000000000000000" pitchFamily="2" charset="2"/>
              </a:rPr>
              <a:t>IntelliSense</a:t>
            </a:r>
            <a:r>
              <a:rPr lang="es-CL" dirty="0">
                <a:sym typeface="Wingdings" panose="05000000000000000000" pitchFamily="2" charset="2"/>
              </a:rPr>
              <a:t> para HTML5 y te dará las recomendaciones correspondientes.</a:t>
            </a:r>
            <a:endParaRPr lang="es-CL" dirty="0"/>
          </a:p>
          <a:p>
            <a:endParaRPr lang="es-CL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08EF6F6A-6673-42DB-A143-16059AC80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UN POCO DE CÓDIGO</a:t>
            </a:r>
            <a:endParaRPr lang="es-CL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88E2DCD7-174D-4F01-BCA4-1A9F90DAC2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9282" y="2229742"/>
            <a:ext cx="2474772" cy="2728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3469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3B45C12B-4F7F-4F62-AD9A-D80CAB3B4D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Ahora escribe el siguiente código:</a:t>
            </a:r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r>
              <a:rPr lang="es-ES" dirty="0"/>
              <a:t>Y luego guarda el archivo.</a:t>
            </a:r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8F56372F-490A-4A4F-A8C1-50A56EF6B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UN POCO DE CÓDIGO</a:t>
            </a:r>
            <a:endParaRPr lang="es-CL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83B5C81A-08AF-478D-8A89-91BE7DBDF8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0073" y="1860889"/>
            <a:ext cx="3983854" cy="3021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8479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BD749EA5-ECD8-4BE0-9A51-CAF6B67999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  <a:p>
            <a:r>
              <a:rPr lang="es-ES" dirty="0"/>
              <a:t>Luego desde el directorio donde guardaste el archivo has doble clic sobre el y se abrirá con el navegador para que puedas ver el resultado.</a:t>
            </a:r>
            <a:endParaRPr lang="es-CL" dirty="0"/>
          </a:p>
          <a:p>
            <a:endParaRPr lang="es-CL" dirty="0"/>
          </a:p>
          <a:p>
            <a:r>
              <a:rPr lang="es-CL" dirty="0"/>
              <a:t>Sin cerrar el navegador modifica el archivo index.html, guarda el resultado (</a:t>
            </a:r>
            <a:r>
              <a:rPr lang="es-CL" dirty="0" err="1"/>
              <a:t>Ctrl+S</a:t>
            </a:r>
            <a:r>
              <a:rPr lang="es-CL" dirty="0"/>
              <a:t>) y ve al navegador, presiona F5 y tu página se recargará.</a:t>
            </a:r>
          </a:p>
          <a:p>
            <a:endParaRPr lang="es-CL" dirty="0"/>
          </a:p>
          <a:p>
            <a:r>
              <a:rPr lang="es-CL" dirty="0"/>
              <a:t>Ve agregando y probando más etiquetas en tu documento.</a:t>
            </a:r>
          </a:p>
          <a:p>
            <a:r>
              <a:rPr lang="es-CL" dirty="0"/>
              <a:t>Se recomienda agregar la extensión Live Server en el </a:t>
            </a:r>
            <a:r>
              <a:rPr lang="es-CL" dirty="0" err="1"/>
              <a:t>VSCode</a:t>
            </a:r>
            <a:r>
              <a:rPr lang="es-CL"/>
              <a:t>.</a:t>
            </a:r>
            <a:endParaRPr lang="es-CL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72976878-5922-4FAE-98C2-58F615F8A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UN POCO DE CÓDIGO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25838256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532F8F7C-62F6-AB45-8C6F-954F7E1DB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EN ESTA SESIÓN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F750691-DAB0-AA4F-B577-B16F30A46F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dirty="0"/>
              <a:t>Estructura de un documento HTML5.</a:t>
            </a:r>
          </a:p>
          <a:p>
            <a:r>
              <a:rPr lang="es-ES_tradnl" dirty="0"/>
              <a:t>Etiquetas más comunes.</a:t>
            </a:r>
          </a:p>
          <a:p>
            <a:pPr marL="50800" indent="0">
              <a:buNone/>
            </a:pPr>
            <a:endParaRPr lang="es-ES_tradnl" dirty="0"/>
          </a:p>
          <a:p>
            <a:endParaRPr lang="es-ES_tradnl" dirty="0"/>
          </a:p>
          <a:p>
            <a:pPr lvl="4"/>
            <a:endParaRPr lang="es-ES_tradnl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36545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48035E2-9379-2346-A89D-675F58CEB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4575" y="3476150"/>
            <a:ext cx="5995800" cy="2223314"/>
          </a:xfrm>
        </p:spPr>
        <p:txBody>
          <a:bodyPr/>
          <a:lstStyle/>
          <a:p>
            <a:r>
              <a:rPr lang="es-ES_tradnl" dirty="0"/>
              <a:t>ESTRUCTURA DE UN DOCUMENTO HTML5</a:t>
            </a:r>
          </a:p>
        </p:txBody>
      </p:sp>
    </p:spTree>
    <p:extLst>
      <p:ext uri="{BB962C8B-B14F-4D97-AF65-F5344CB8AC3E}">
        <p14:creationId xmlns:p14="http://schemas.microsoft.com/office/powerpoint/2010/main" val="17802062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F750691-DAB0-AA4F-B577-B16F30A46F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4150" y="1218600"/>
            <a:ext cx="8555700" cy="5137800"/>
          </a:xfrm>
        </p:spPr>
        <p:txBody>
          <a:bodyPr/>
          <a:lstStyle/>
          <a:p>
            <a:r>
              <a:rPr lang="es-ES_tradnl" dirty="0"/>
              <a:t>La estructura de un documento HTML5 establece un nodo o etiqueta principal que es la etiqueta &lt;</a:t>
            </a:r>
            <a:r>
              <a:rPr lang="es-ES_tradnl" dirty="0" err="1"/>
              <a:t>html</a:t>
            </a:r>
            <a:r>
              <a:rPr lang="es-ES_tradnl" dirty="0"/>
              <a:t>&gt; y &lt;/</a:t>
            </a:r>
            <a:r>
              <a:rPr lang="es-ES_tradnl" dirty="0" err="1"/>
              <a:t>html</a:t>
            </a:r>
            <a:r>
              <a:rPr lang="es-ES_tradnl" dirty="0"/>
              <a:t>&gt;</a:t>
            </a:r>
          </a:p>
          <a:p>
            <a:endParaRPr lang="es-ES_tradnl" dirty="0"/>
          </a:p>
          <a:p>
            <a:r>
              <a:rPr lang="es-ES_tradnl" dirty="0"/>
              <a:t>Antes de este nodo principal es necesario definir el </a:t>
            </a:r>
            <a:r>
              <a:rPr lang="es-ES_tradnl" dirty="0" err="1"/>
              <a:t>doctype</a:t>
            </a:r>
            <a:r>
              <a:rPr lang="es-ES_tradnl" dirty="0"/>
              <a:t> del documento  para que el navegador entienda de que tipo de documento vamos a trabajar.</a:t>
            </a:r>
          </a:p>
          <a:p>
            <a:endParaRPr lang="es-ES_tradnl" dirty="0"/>
          </a:p>
          <a:p>
            <a:r>
              <a:rPr lang="es-ES_tradnl" dirty="0"/>
              <a:t>La definición del documento por lo tanto queda de la siguiente forma:</a:t>
            </a:r>
          </a:p>
          <a:p>
            <a:endParaRPr lang="es-ES_tradnl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s-ES_tradnl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4"/>
            <a:endParaRPr lang="es-ES_tradnl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532F8F7C-62F6-AB45-8C6F-954F7E1DB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ESTRUCTURA DE UN DOCUMENTO HTML5</a:t>
            </a:r>
          </a:p>
        </p:txBody>
      </p:sp>
    </p:spTree>
    <p:extLst>
      <p:ext uri="{BB962C8B-B14F-4D97-AF65-F5344CB8AC3E}">
        <p14:creationId xmlns:p14="http://schemas.microsoft.com/office/powerpoint/2010/main" val="15816610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EAE9D3D2-AE5C-41B4-8E3C-CD8A985125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11911" y="1813403"/>
            <a:ext cx="5720177" cy="4028103"/>
          </a:xfrm>
        </p:spPr>
        <p:txBody>
          <a:bodyPr/>
          <a:lstStyle/>
          <a:p>
            <a:pPr marL="50800" indent="0">
              <a:buNone/>
            </a:pPr>
            <a:r>
              <a:rPr lang="es-ES" sz="4800" dirty="0">
                <a:latin typeface="Consolas" panose="020B0609020204030204" pitchFamily="49" charset="0"/>
              </a:rPr>
              <a:t>&lt;!DOCTYPE </a:t>
            </a:r>
            <a:r>
              <a:rPr lang="es-ES" sz="4800" dirty="0" err="1">
                <a:latin typeface="Consolas" panose="020B0609020204030204" pitchFamily="49" charset="0"/>
              </a:rPr>
              <a:t>html</a:t>
            </a:r>
            <a:r>
              <a:rPr lang="es-ES" sz="4800" dirty="0">
                <a:latin typeface="Consolas" panose="020B0609020204030204" pitchFamily="49" charset="0"/>
              </a:rPr>
              <a:t>&gt;</a:t>
            </a:r>
          </a:p>
          <a:p>
            <a:pPr marL="50800" indent="0">
              <a:buNone/>
            </a:pPr>
            <a:r>
              <a:rPr lang="es-ES" sz="4800" dirty="0">
                <a:latin typeface="Consolas" panose="020B0609020204030204" pitchFamily="49" charset="0"/>
              </a:rPr>
              <a:t>&lt;</a:t>
            </a:r>
            <a:r>
              <a:rPr lang="es-ES" sz="4800" dirty="0" err="1">
                <a:latin typeface="Consolas" panose="020B0609020204030204" pitchFamily="49" charset="0"/>
              </a:rPr>
              <a:t>html</a:t>
            </a:r>
            <a:r>
              <a:rPr lang="es-ES" sz="4800" dirty="0">
                <a:latin typeface="Consolas" panose="020B0609020204030204" pitchFamily="49" charset="0"/>
              </a:rPr>
              <a:t>&gt;</a:t>
            </a:r>
          </a:p>
          <a:p>
            <a:pPr marL="50800" indent="0">
              <a:buNone/>
            </a:pPr>
            <a:endParaRPr lang="es-ES" sz="4800" dirty="0">
              <a:latin typeface="Consolas" panose="020B0609020204030204" pitchFamily="49" charset="0"/>
            </a:endParaRPr>
          </a:p>
          <a:p>
            <a:pPr marL="50800" indent="0">
              <a:buNone/>
            </a:pPr>
            <a:r>
              <a:rPr lang="es-ES" sz="4800" dirty="0">
                <a:latin typeface="Consolas" panose="020B0609020204030204" pitchFamily="49" charset="0"/>
              </a:rPr>
              <a:t>&lt;/</a:t>
            </a:r>
            <a:r>
              <a:rPr lang="es-ES" sz="4800" dirty="0" err="1">
                <a:latin typeface="Consolas" panose="020B0609020204030204" pitchFamily="49" charset="0"/>
              </a:rPr>
              <a:t>html</a:t>
            </a:r>
            <a:r>
              <a:rPr lang="es-ES" sz="4800" dirty="0">
                <a:latin typeface="Consolas" panose="020B0609020204030204" pitchFamily="49" charset="0"/>
              </a:rPr>
              <a:t>&gt;</a:t>
            </a:r>
            <a:endParaRPr lang="es-CL" sz="4800" dirty="0">
              <a:latin typeface="Consolas" panose="020B0609020204030204" pitchFamily="49" charset="0"/>
            </a:endParaRP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F472891A-F576-4B4E-96A3-739D20C566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ESTRUCTURA DE UN DOCUMENTO HTML5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4154465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9357290A-03F1-4D60-9D1E-9CD08FC514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Una vez que el documento está definido, existen 2 secciones más que debemos crear, el encabezado y el cuerpo.</a:t>
            </a:r>
          </a:p>
          <a:p>
            <a:endParaRPr lang="es-ES" dirty="0"/>
          </a:p>
          <a:p>
            <a:r>
              <a:rPr lang="es-ES" dirty="0"/>
              <a:t>El encabezado contiene una serie de etiquetas asociadas a metadatos de la página, por ejemplo el título, set de caracteres, autor, palabras claves, etc.</a:t>
            </a:r>
          </a:p>
          <a:p>
            <a:endParaRPr lang="es-ES" dirty="0"/>
          </a:p>
          <a:p>
            <a:r>
              <a:rPr lang="es-ES" dirty="0"/>
              <a:t>El cuerpo de la página, contiene un conjunto de etiquetas que se aplican a contenido que es visible en el documento.</a:t>
            </a:r>
            <a:endParaRPr lang="es-CL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2F38B335-0C85-492B-9D1E-B8D52DEAC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ESTRUCTURA DE UN DOCUMENTO HTML5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25033601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239DC397-551E-47DC-9F24-EFCA6D49F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ESTRUCTURA DE UN DOCUMENTO HTML5</a:t>
            </a:r>
            <a:endParaRPr lang="es-CL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7C579D8A-9353-AB42-861E-90BCB22BD2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913" y="1121465"/>
            <a:ext cx="6705600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8911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48035E2-9379-2346-A89D-675F58CEB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ETIQUETAS MÁS COMUNES.</a:t>
            </a:r>
          </a:p>
        </p:txBody>
      </p:sp>
    </p:spTree>
    <p:extLst>
      <p:ext uri="{BB962C8B-B14F-4D97-AF65-F5344CB8AC3E}">
        <p14:creationId xmlns:p14="http://schemas.microsoft.com/office/powerpoint/2010/main" val="247457579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DUOC 2">
      <a:dk1>
        <a:srgbClr val="172740"/>
      </a:dk1>
      <a:lt1>
        <a:srgbClr val="FFFFFF"/>
      </a:lt1>
      <a:dk2>
        <a:srgbClr val="81888F"/>
      </a:dk2>
      <a:lt2>
        <a:srgbClr val="FBC842"/>
      </a:lt2>
      <a:accent1>
        <a:srgbClr val="DE3075"/>
      </a:accent1>
      <a:accent2>
        <a:srgbClr val="702785"/>
      </a:accent2>
      <a:accent3>
        <a:srgbClr val="BDD503"/>
      </a:accent3>
      <a:accent4>
        <a:srgbClr val="00A0DE"/>
      </a:accent4>
      <a:accent5>
        <a:srgbClr val="FA742C"/>
      </a:accent5>
      <a:accent6>
        <a:srgbClr val="AE0F0F"/>
      </a:accent6>
      <a:hlink>
        <a:srgbClr val="723714"/>
      </a:hlink>
      <a:folHlink>
        <a:srgbClr val="6B798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  <a:ln>
          <a:noFill/>
        </a:ln>
      </a:spPr>
      <a:bodyPr spcFirstLastPara="1" wrap="square" lIns="91425" tIns="45700" rIns="91425" bIns="45700" anchor="t" anchorCtr="0">
        <a:noAutofit/>
      </a:bodyPr>
      <a:lstStyle>
        <a:defPPr algn="l">
          <a:defRPr sz="2400" dirty="0"/>
        </a:defPPr>
      </a:lstStyle>
    </a:txDef>
  </a:objectDefaults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3051</TotalTime>
  <Words>1213</Words>
  <Application>Microsoft Office PowerPoint</Application>
  <PresentationFormat>Presentación en pantalla (4:3)</PresentationFormat>
  <Paragraphs>182</Paragraphs>
  <Slides>27</Slides>
  <Notes>2</Notes>
  <HiddenSlides>0</HiddenSlides>
  <MMClips>0</MMClips>
  <ScaleCrop>false</ScaleCrop>
  <HeadingPairs>
    <vt:vector size="6" baseType="variant">
      <vt:variant>
        <vt:lpstr>Fuentes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27</vt:i4>
      </vt:variant>
    </vt:vector>
  </HeadingPairs>
  <TitlesOfParts>
    <vt:vector size="37" baseType="lpstr">
      <vt:lpstr>Roboto</vt:lpstr>
      <vt:lpstr>Calibri</vt:lpstr>
      <vt:lpstr>Bebas Neue</vt:lpstr>
      <vt:lpstr>Arial</vt:lpstr>
      <vt:lpstr>Roboto Mono</vt:lpstr>
      <vt:lpstr>Roboto Condensed</vt:lpstr>
      <vt:lpstr>Consolas</vt:lpstr>
      <vt:lpstr>Franklin Gothic</vt:lpstr>
      <vt:lpstr>Wingdings</vt:lpstr>
      <vt:lpstr>Tema de Office</vt:lpstr>
      <vt:lpstr>DESARROLLO WEB</vt:lpstr>
      <vt:lpstr>HTML Y TECNOLOGÍAS WEB</vt:lpstr>
      <vt:lpstr>EN ESTA SESIÓN</vt:lpstr>
      <vt:lpstr>ESTRUCTURA DE UN DOCUMENTO HTML5</vt:lpstr>
      <vt:lpstr>ESTRUCTURA DE UN DOCUMENTO HTML5</vt:lpstr>
      <vt:lpstr>ESTRUCTURA DE UN DOCUMENTO HTML5</vt:lpstr>
      <vt:lpstr>ESTRUCTURA DE UN DOCUMENTO HTML5</vt:lpstr>
      <vt:lpstr>ESTRUCTURA DE UN DOCUMENTO HTML5</vt:lpstr>
      <vt:lpstr>ETIQUETAS MÁS COMUNES.</vt:lpstr>
      <vt:lpstr>ETIQUETAS MÁS COMUNES</vt:lpstr>
      <vt:lpstr>ETIQUETAS MÁS COMUNES</vt:lpstr>
      <vt:lpstr>ETIQUETAS MÁS COMUNES</vt:lpstr>
      <vt:lpstr>ETIQUETAS MÁS COMUNES</vt:lpstr>
      <vt:lpstr>ETIQUETAS MÁS COMUNES.</vt:lpstr>
      <vt:lpstr>ETIQUETAS MÁS COMUNES</vt:lpstr>
      <vt:lpstr>ETIQUETAS MÁS COMUNES</vt:lpstr>
      <vt:lpstr>ETIQUETAS MÁS COMUNES</vt:lpstr>
      <vt:lpstr>ETIQUETAS MÁS COMUNES</vt:lpstr>
      <vt:lpstr>ETIQUETAS MÁS COMUNES</vt:lpstr>
      <vt:lpstr>ETIQUETAS MÁS COMUNES</vt:lpstr>
      <vt:lpstr>ETIQUETAS MÁS COMUNES</vt:lpstr>
      <vt:lpstr>UN POCO DE CÓDIGO</vt:lpstr>
      <vt:lpstr>UN POCO DE CÓDIGO</vt:lpstr>
      <vt:lpstr>UN POCO DE CÓDIGO</vt:lpstr>
      <vt:lpstr>UN POCO DE CÓDIGO</vt:lpstr>
      <vt:lpstr>UN POCO DE CÓDIGO</vt:lpstr>
      <vt:lpstr>UN POCO DE CÓDIGO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DISEÑO Y GESTIÓN DE REQUISITOS</dc:title>
  <dc:creator>Victor Rosendo</dc:creator>
  <cp:lastModifiedBy>Victor Rosendo</cp:lastModifiedBy>
  <cp:revision>85</cp:revision>
  <dcterms:modified xsi:type="dcterms:W3CDTF">2022-02-24T20:34:08Z</dcterms:modified>
</cp:coreProperties>
</file>